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4" r:id="rId6"/>
    <p:sldId id="292" r:id="rId7"/>
    <p:sldId id="318" r:id="rId8"/>
    <p:sldId id="319" r:id="rId9"/>
    <p:sldId id="320" r:id="rId10"/>
    <p:sldId id="321" r:id="rId11"/>
    <p:sldId id="322" r:id="rId12"/>
    <p:sldId id="323" r:id="rId13"/>
    <p:sldId id="324" r:id="rId14"/>
    <p:sldId id="325" r:id="rId15"/>
    <p:sldId id="265" r:id="rId16"/>
    <p:sldId id="266" r:id="rId17"/>
    <p:sldId id="327" r:id="rId18"/>
    <p:sldId id="267" r:id="rId19"/>
    <p:sldId id="326" r:id="rId20"/>
    <p:sldId id="328" r:id="rId21"/>
    <p:sldId id="329" r:id="rId22"/>
    <p:sldId id="271" r:id="rId23"/>
    <p:sldId id="272" r:id="rId24"/>
    <p:sldId id="276" r:id="rId25"/>
    <p:sldId id="331" r:id="rId26"/>
    <p:sldId id="332" r:id="rId27"/>
    <p:sldId id="333" r:id="rId28"/>
    <p:sldId id="334" r:id="rId29"/>
    <p:sldId id="335" r:id="rId30"/>
    <p:sldId id="336" r:id="rId31"/>
    <p:sldId id="337" r:id="rId32"/>
    <p:sldId id="277" r:id="rId33"/>
    <p:sldId id="278" r:id="rId34"/>
    <p:sldId id="338" r:id="rId35"/>
    <p:sldId id="355" r:id="rId36"/>
    <p:sldId id="357" r:id="rId37"/>
    <p:sldId id="358" r:id="rId38"/>
    <p:sldId id="282" r:id="rId39"/>
    <p:sldId id="283" r:id="rId40"/>
    <p:sldId id="29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A2"/>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963" autoAdjust="0"/>
  </p:normalViewPr>
  <p:slideViewPr>
    <p:cSldViewPr snapToGrid="0">
      <p:cViewPr varScale="1">
        <p:scale>
          <a:sx n="103" d="100"/>
          <a:sy n="103" d="100"/>
        </p:scale>
        <p:origin x="222"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知行微思工作室</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tags" Target="../tags/tag5.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tags" Target="../tags/tag8.xml"/><Relationship Id="rId2" Type="http://schemas.openxmlformats.org/officeDocument/2006/relationships/image" Target="../media/image1.png"/><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EA2"/>
              </a:solidFill>
            </a:endParaRPr>
          </a:p>
        </p:txBody>
      </p:sp>
      <p:sp>
        <p:nvSpPr>
          <p:cNvPr id="15" name="文本框 14"/>
          <p:cNvSpPr txBox="1"/>
          <p:nvPr/>
        </p:nvSpPr>
        <p:spPr>
          <a:xfrm>
            <a:off x="1073785" y="2729230"/>
            <a:ext cx="10332720" cy="768350"/>
          </a:xfrm>
          <a:prstGeom prst="rect">
            <a:avLst/>
          </a:prstGeom>
          <a:noFill/>
        </p:spPr>
        <p:txBody>
          <a:bodyPr wrap="square" rtlCol="0">
            <a:spAutoFit/>
          </a:bodyPr>
          <a:lstStyle/>
          <a:p>
            <a:pPr algn="ctr"/>
            <a:r>
              <a:rPr lang="zh-CN" altLang="en-US" sz="4400" b="1" dirty="0">
                <a:solidFill>
                  <a:schemeClr val="bg1">
                    <a:lumMod val="95000"/>
                  </a:schemeClr>
                </a:solidFill>
                <a:latin typeface="微软雅黑" panose="020B0503020204020204" pitchFamily="34" charset="-122"/>
                <a:ea typeface="微软雅黑" panose="020B0503020204020204" pitchFamily="34" charset="-122"/>
              </a:rPr>
              <a:t>基于深度学习的图像隐写分析</a:t>
            </a:r>
            <a:endParaRPr lang="zh-CN" altLang="en-US" sz="4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哈尔滨工程大学</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2775" y="508515"/>
            <a:ext cx="4226054" cy="1122364"/>
          </a:xfrm>
          <a:prstGeom prst="rect">
            <a:avLst/>
          </a:prstGeom>
        </p:spPr>
      </p:pic>
      <p:sp>
        <p:nvSpPr>
          <p:cNvPr id="13" name="TextBox 6"/>
          <p:cNvSpPr txBox="1"/>
          <p:nvPr/>
        </p:nvSpPr>
        <p:spPr>
          <a:xfrm>
            <a:off x="2692536" y="5642201"/>
            <a:ext cx="352679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04EA2"/>
                </a:solidFill>
                <a:latin typeface="微软雅黑" panose="020B0503020204020204" pitchFamily="34" charset="-122"/>
                <a:ea typeface="微软雅黑" panose="020B0503020204020204" pitchFamily="34" charset="-122"/>
              </a:rPr>
              <a:t>答辩人</a:t>
            </a:r>
            <a:r>
              <a:rPr lang="zh-CN" altLang="en-US" dirty="0">
                <a:solidFill>
                  <a:srgbClr val="004EA2"/>
                </a:solidFill>
                <a:latin typeface="微软雅黑" panose="020B0503020204020204" pitchFamily="34" charset="-122"/>
                <a:ea typeface="微软雅黑" panose="020B0503020204020204" pitchFamily="34" charset="-122"/>
              </a:rPr>
              <a:t>：邓睿智 </a:t>
            </a:r>
            <a:r>
              <a:rPr lang="en-US" altLang="zh-CN" dirty="0">
                <a:solidFill>
                  <a:srgbClr val="004EA2"/>
                </a:solidFill>
                <a:latin typeface="微软雅黑" panose="020B0503020204020204" pitchFamily="34" charset="-122"/>
                <a:ea typeface="微软雅黑" panose="020B0503020204020204" pitchFamily="34" charset="-122"/>
              </a:rPr>
              <a:t>2017061803</a:t>
            </a:r>
            <a:endParaRPr lang="en-US" altLang="zh-CN" dirty="0">
              <a:solidFill>
                <a:srgbClr val="004EA2"/>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6573440" y="5642201"/>
            <a:ext cx="2975610" cy="397510"/>
          </a:xfrm>
          <a:prstGeom prst="rect">
            <a:avLst/>
          </a:prstGeom>
          <a:noFill/>
        </p:spPr>
        <p:txBody>
          <a:bodyPr wrap="none" lIns="91416" tIns="45708" rIns="91416" bIns="45708" rtlCol="0">
            <a:spAutoFit/>
          </a:bodyPr>
          <a:lstStyle/>
          <a:p>
            <a:pPr algn="ctr"/>
            <a:r>
              <a:rPr lang="zh-CN" altLang="en-US" sz="2000" b="1" dirty="0">
                <a:solidFill>
                  <a:srgbClr val="004EA2"/>
                </a:solidFill>
                <a:latin typeface="微软雅黑" panose="020B0503020204020204" pitchFamily="34" charset="-122"/>
                <a:ea typeface="微软雅黑" panose="020B0503020204020204" pitchFamily="34" charset="-122"/>
              </a:rPr>
              <a:t>指导老师：</a:t>
            </a:r>
            <a:r>
              <a:rPr lang="zh-CN" altLang="en-US" sz="2000" dirty="0">
                <a:solidFill>
                  <a:srgbClr val="004EA2"/>
                </a:solidFill>
                <a:latin typeface="微软雅黑" panose="020B0503020204020204" pitchFamily="34" charset="-122"/>
                <a:ea typeface="微软雅黑" panose="020B0503020204020204" pitchFamily="34" charset="-122"/>
              </a:rPr>
              <a:t>吴艳霞副教授</a:t>
            </a:r>
            <a:endParaRPr lang="zh-CN" altLang="en-US" sz="2000" dirty="0">
              <a:solidFill>
                <a:srgbClr val="004EA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6602">
        <p:fade/>
      </p:transition>
    </mc:Choice>
    <mc:Fallback>
      <p:transition spd="med" advTm="660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内容及</a:t>
            </a: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6" name="文本框 5"/>
          <p:cNvSpPr txBox="1"/>
          <p:nvPr/>
        </p:nvSpPr>
        <p:spPr>
          <a:xfrm>
            <a:off x="567690" y="1230630"/>
            <a:ext cx="2977515" cy="368300"/>
          </a:xfrm>
          <a:prstGeom prst="rect">
            <a:avLst/>
          </a:prstGeom>
          <a:noFill/>
        </p:spPr>
        <p:txBody>
          <a:bodyPr wrap="square" rtlCol="0">
            <a:spAutoFit/>
          </a:bodyPr>
          <a:p>
            <a:r>
              <a:rPr lang="zh-CN" altLang="en-US" b="1"/>
              <a:t>数据集部分图片展示如下</a:t>
            </a:r>
            <a:r>
              <a:rPr lang="en-US" altLang="zh-CN" b="1"/>
              <a:t>:</a:t>
            </a:r>
            <a:endParaRPr lang="en-US" altLang="zh-CN" b="1"/>
          </a:p>
        </p:txBody>
      </p:sp>
      <p:pic>
        <p:nvPicPr>
          <p:cNvPr id="9" name="图片 8"/>
          <p:cNvPicPr>
            <a:picLocks noChangeAspect="1"/>
          </p:cNvPicPr>
          <p:nvPr/>
        </p:nvPicPr>
        <p:blipFill>
          <a:blip r:embed="rId2"/>
          <a:srcRect l="8719" r="4555"/>
          <a:stretch>
            <a:fillRect/>
          </a:stretch>
        </p:blipFill>
        <p:spPr>
          <a:xfrm>
            <a:off x="7524115" y="1830705"/>
            <a:ext cx="2164080" cy="2230755"/>
          </a:xfrm>
          <a:prstGeom prst="rect">
            <a:avLst/>
          </a:prstGeom>
        </p:spPr>
      </p:pic>
      <p:pic>
        <p:nvPicPr>
          <p:cNvPr id="10" name="图片 9"/>
          <p:cNvPicPr>
            <a:picLocks noChangeAspect="1"/>
          </p:cNvPicPr>
          <p:nvPr/>
        </p:nvPicPr>
        <p:blipFill>
          <a:blip r:embed="rId3"/>
          <a:srcRect l="12859" t="11813" r="4199" b="5026"/>
          <a:stretch>
            <a:fillRect/>
          </a:stretch>
        </p:blipFill>
        <p:spPr>
          <a:xfrm>
            <a:off x="5015865" y="1830705"/>
            <a:ext cx="2160270" cy="2194560"/>
          </a:xfrm>
          <a:prstGeom prst="rect">
            <a:avLst/>
          </a:prstGeom>
        </p:spPr>
      </p:pic>
      <p:pic>
        <p:nvPicPr>
          <p:cNvPr id="11" name="图片 10"/>
          <p:cNvPicPr>
            <a:picLocks noChangeAspect="1"/>
          </p:cNvPicPr>
          <p:nvPr/>
        </p:nvPicPr>
        <p:blipFill>
          <a:blip r:embed="rId4"/>
          <a:srcRect l="4947" t="6042" r="2978" b="5093"/>
          <a:stretch>
            <a:fillRect/>
          </a:stretch>
        </p:blipFill>
        <p:spPr>
          <a:xfrm>
            <a:off x="2502535" y="1830705"/>
            <a:ext cx="2172970" cy="2176145"/>
          </a:xfrm>
          <a:prstGeom prst="rect">
            <a:avLst/>
          </a:prstGeom>
        </p:spPr>
      </p:pic>
      <p:pic>
        <p:nvPicPr>
          <p:cNvPr id="12" name="图片 11"/>
          <p:cNvPicPr>
            <a:picLocks noChangeAspect="1"/>
          </p:cNvPicPr>
          <p:nvPr/>
        </p:nvPicPr>
        <p:blipFill>
          <a:blip r:embed="rId5"/>
          <a:srcRect l="10121" t="4739" r="4915" b="7555"/>
          <a:stretch>
            <a:fillRect/>
          </a:stretch>
        </p:blipFill>
        <p:spPr>
          <a:xfrm>
            <a:off x="7533005" y="4213225"/>
            <a:ext cx="2155190" cy="2171065"/>
          </a:xfrm>
          <a:prstGeom prst="rect">
            <a:avLst/>
          </a:prstGeom>
        </p:spPr>
      </p:pic>
      <p:pic>
        <p:nvPicPr>
          <p:cNvPr id="13" name="图片 12"/>
          <p:cNvPicPr>
            <a:picLocks noChangeAspect="1"/>
          </p:cNvPicPr>
          <p:nvPr/>
        </p:nvPicPr>
        <p:blipFill>
          <a:blip r:embed="rId6"/>
          <a:srcRect l="10939" t="8870" r="5922" b="8247"/>
          <a:stretch>
            <a:fillRect/>
          </a:stretch>
        </p:blipFill>
        <p:spPr>
          <a:xfrm>
            <a:off x="5015865" y="4213225"/>
            <a:ext cx="2188210" cy="2176145"/>
          </a:xfrm>
          <a:prstGeom prst="rect">
            <a:avLst/>
          </a:prstGeom>
        </p:spPr>
      </p:pic>
      <p:pic>
        <p:nvPicPr>
          <p:cNvPr id="14" name="图片 13"/>
          <p:cNvPicPr>
            <a:picLocks noChangeAspect="1"/>
          </p:cNvPicPr>
          <p:nvPr/>
        </p:nvPicPr>
        <p:blipFill>
          <a:blip r:embed="rId7"/>
          <a:srcRect l="8379" t="11240" r="5593" b="6202"/>
          <a:stretch>
            <a:fillRect/>
          </a:stretch>
        </p:blipFill>
        <p:spPr>
          <a:xfrm>
            <a:off x="2502535" y="4216400"/>
            <a:ext cx="2152650" cy="2172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370">
        <p:fade/>
      </p:transition>
    </mc:Choice>
    <mc:Fallback>
      <p:transition spd="med" advTm="537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内容及</a:t>
            </a: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6" name="文本框 5"/>
          <p:cNvSpPr txBox="1"/>
          <p:nvPr/>
        </p:nvSpPr>
        <p:spPr>
          <a:xfrm>
            <a:off x="340995" y="1160780"/>
            <a:ext cx="5218430" cy="368300"/>
          </a:xfrm>
          <a:prstGeom prst="rect">
            <a:avLst/>
          </a:prstGeom>
          <a:noFill/>
        </p:spPr>
        <p:txBody>
          <a:bodyPr wrap="square" rtlCol="0">
            <a:spAutoFit/>
          </a:bodyPr>
          <a:p>
            <a:r>
              <a:rPr lang="zh-CN" altLang="en-US" b="1"/>
              <a:t>含密图片及残差图像展示 </a:t>
            </a:r>
            <a:r>
              <a:rPr lang="en-US" altLang="zh-CN" b="1"/>
              <a:t>(WOW</a:t>
            </a:r>
            <a:r>
              <a:rPr lang="zh-CN" altLang="en-US" b="1"/>
              <a:t>隐写术为例</a:t>
            </a:r>
            <a:r>
              <a:rPr lang="en-US" altLang="zh-CN" b="1"/>
              <a:t>)</a:t>
            </a:r>
            <a:r>
              <a:rPr lang="en-US" altLang="zh-CN" b="1"/>
              <a:t>:</a:t>
            </a:r>
            <a:endParaRPr lang="en-US" altLang="zh-CN" b="1"/>
          </a:p>
        </p:txBody>
      </p:sp>
      <p:pic>
        <p:nvPicPr>
          <p:cNvPr id="11" name="图片 10"/>
          <p:cNvPicPr>
            <a:picLocks noChangeAspect="1"/>
          </p:cNvPicPr>
          <p:nvPr/>
        </p:nvPicPr>
        <p:blipFill>
          <a:blip r:embed="rId2"/>
          <a:srcRect t="2490"/>
          <a:stretch>
            <a:fillRect/>
          </a:stretch>
        </p:blipFill>
        <p:spPr>
          <a:xfrm>
            <a:off x="2757170" y="1734185"/>
            <a:ext cx="6553200" cy="2134235"/>
          </a:xfrm>
          <a:prstGeom prst="rect">
            <a:avLst/>
          </a:prstGeom>
        </p:spPr>
      </p:pic>
      <p:pic>
        <p:nvPicPr>
          <p:cNvPr id="12" name="图片 11"/>
          <p:cNvPicPr>
            <a:picLocks noChangeAspect="1"/>
          </p:cNvPicPr>
          <p:nvPr/>
        </p:nvPicPr>
        <p:blipFill>
          <a:blip r:embed="rId3"/>
          <a:srcRect l="1993" t="2716" r="5483" b="2716"/>
          <a:stretch>
            <a:fillRect/>
          </a:stretch>
        </p:blipFill>
        <p:spPr>
          <a:xfrm>
            <a:off x="2757170" y="4330065"/>
            <a:ext cx="1983105" cy="1982470"/>
          </a:xfrm>
          <a:prstGeom prst="rect">
            <a:avLst/>
          </a:prstGeom>
        </p:spPr>
      </p:pic>
      <p:pic>
        <p:nvPicPr>
          <p:cNvPr id="13" name="图片 12"/>
          <p:cNvPicPr>
            <a:picLocks noChangeAspect="1"/>
          </p:cNvPicPr>
          <p:nvPr/>
        </p:nvPicPr>
        <p:blipFill>
          <a:blip r:embed="rId4"/>
          <a:srcRect l="1939" t="2799" r="1939" b="2265"/>
          <a:stretch>
            <a:fillRect/>
          </a:stretch>
        </p:blipFill>
        <p:spPr>
          <a:xfrm>
            <a:off x="5125085" y="4330065"/>
            <a:ext cx="1950960" cy="1983600"/>
          </a:xfrm>
          <a:prstGeom prst="rect">
            <a:avLst/>
          </a:prstGeom>
        </p:spPr>
      </p:pic>
      <p:pic>
        <p:nvPicPr>
          <p:cNvPr id="14" name="图片 13"/>
          <p:cNvPicPr>
            <a:picLocks noChangeAspect="1"/>
          </p:cNvPicPr>
          <p:nvPr/>
        </p:nvPicPr>
        <p:blipFill>
          <a:blip r:embed="rId5"/>
          <a:srcRect l="3360" t="2367" r="2346" b="2207"/>
          <a:stretch>
            <a:fillRect/>
          </a:stretch>
        </p:blipFill>
        <p:spPr>
          <a:xfrm>
            <a:off x="7400290" y="4330065"/>
            <a:ext cx="1976729" cy="1983600"/>
          </a:xfrm>
          <a:prstGeom prst="rect">
            <a:avLst/>
          </a:prstGeom>
        </p:spPr>
      </p:pic>
      <p:sp>
        <p:nvSpPr>
          <p:cNvPr id="15" name="文本框 14"/>
          <p:cNvSpPr txBox="1"/>
          <p:nvPr/>
        </p:nvSpPr>
        <p:spPr>
          <a:xfrm>
            <a:off x="2852420" y="6313805"/>
            <a:ext cx="1887855" cy="306705"/>
          </a:xfrm>
          <a:prstGeom prst="rect">
            <a:avLst/>
          </a:prstGeom>
          <a:noFill/>
        </p:spPr>
        <p:txBody>
          <a:bodyPr wrap="square" rtlCol="0">
            <a:spAutoFit/>
          </a:bodyPr>
          <a:p>
            <a:r>
              <a:rPr lang="en-US" altLang="zh-CN" sz="1400" b="1"/>
              <a:t>0.4bpp, PSNR=58.37</a:t>
            </a:r>
            <a:endParaRPr lang="en-US" altLang="zh-CN" sz="1400" b="1"/>
          </a:p>
        </p:txBody>
      </p:sp>
      <p:sp>
        <p:nvSpPr>
          <p:cNvPr id="16" name="文本框 15"/>
          <p:cNvSpPr txBox="1"/>
          <p:nvPr/>
        </p:nvSpPr>
        <p:spPr>
          <a:xfrm>
            <a:off x="5125085" y="6313805"/>
            <a:ext cx="1887855" cy="306705"/>
          </a:xfrm>
          <a:prstGeom prst="rect">
            <a:avLst/>
          </a:prstGeom>
          <a:noFill/>
        </p:spPr>
        <p:txBody>
          <a:bodyPr wrap="square" rtlCol="0">
            <a:spAutoFit/>
          </a:bodyPr>
          <a:p>
            <a:r>
              <a:rPr lang="en-US" altLang="zh-CN" sz="1400" b="1"/>
              <a:t>0.7bpp, PSNR=55.39</a:t>
            </a:r>
            <a:endParaRPr lang="en-US" altLang="zh-CN" sz="1400" b="1"/>
          </a:p>
        </p:txBody>
      </p:sp>
      <p:sp>
        <p:nvSpPr>
          <p:cNvPr id="17" name="文本框 16"/>
          <p:cNvSpPr txBox="1"/>
          <p:nvPr/>
        </p:nvSpPr>
        <p:spPr>
          <a:xfrm>
            <a:off x="7444740" y="6313805"/>
            <a:ext cx="1887855" cy="306705"/>
          </a:xfrm>
          <a:prstGeom prst="rect">
            <a:avLst/>
          </a:prstGeom>
          <a:noFill/>
        </p:spPr>
        <p:txBody>
          <a:bodyPr wrap="square" rtlCol="0">
            <a:spAutoFit/>
          </a:bodyPr>
          <a:p>
            <a:r>
              <a:rPr lang="en-US" altLang="zh-CN" sz="1400" b="1"/>
              <a:t>1.0bpp, PSNR=53.35</a:t>
            </a:r>
            <a:endParaRPr lang="en-US" altLang="zh-CN" sz="1400" b="1"/>
          </a:p>
        </p:txBody>
      </p:sp>
      <p:sp>
        <p:nvSpPr>
          <p:cNvPr id="7" name="文本框 6"/>
          <p:cNvSpPr txBox="1"/>
          <p:nvPr/>
        </p:nvSpPr>
        <p:spPr>
          <a:xfrm>
            <a:off x="3223260" y="3868420"/>
            <a:ext cx="1010920" cy="306705"/>
          </a:xfrm>
          <a:prstGeom prst="rect">
            <a:avLst/>
          </a:prstGeom>
          <a:noFill/>
        </p:spPr>
        <p:txBody>
          <a:bodyPr wrap="square" rtlCol="0">
            <a:spAutoFit/>
          </a:bodyPr>
          <a:p>
            <a:r>
              <a:rPr lang="zh-CN" altLang="en-US" sz="1400"/>
              <a:t>原始图像</a:t>
            </a:r>
            <a:endParaRPr lang="zh-CN" altLang="en-US" sz="1400"/>
          </a:p>
        </p:txBody>
      </p:sp>
      <p:sp>
        <p:nvSpPr>
          <p:cNvPr id="10" name="文本框 9"/>
          <p:cNvSpPr txBox="1"/>
          <p:nvPr/>
        </p:nvSpPr>
        <p:spPr>
          <a:xfrm>
            <a:off x="5528310" y="3868420"/>
            <a:ext cx="1010920" cy="306705"/>
          </a:xfrm>
          <a:prstGeom prst="rect">
            <a:avLst/>
          </a:prstGeom>
          <a:noFill/>
        </p:spPr>
        <p:txBody>
          <a:bodyPr wrap="square" rtlCol="0">
            <a:spAutoFit/>
          </a:bodyPr>
          <a:p>
            <a:r>
              <a:rPr lang="zh-CN" altLang="en-US" sz="1400"/>
              <a:t>含密图像</a:t>
            </a:r>
            <a:endParaRPr lang="zh-CN" altLang="en-US" sz="1400"/>
          </a:p>
        </p:txBody>
      </p:sp>
      <p:sp>
        <p:nvSpPr>
          <p:cNvPr id="18" name="文本框 17"/>
          <p:cNvSpPr txBox="1"/>
          <p:nvPr/>
        </p:nvSpPr>
        <p:spPr>
          <a:xfrm>
            <a:off x="7400290" y="3868420"/>
            <a:ext cx="1699895" cy="306705"/>
          </a:xfrm>
          <a:prstGeom prst="rect">
            <a:avLst/>
          </a:prstGeom>
          <a:noFill/>
        </p:spPr>
        <p:txBody>
          <a:bodyPr wrap="square" rtlCol="0">
            <a:spAutoFit/>
          </a:bodyPr>
          <a:p>
            <a:r>
              <a:rPr lang="zh-CN" altLang="en-US" sz="1400"/>
              <a:t>隐写去除后的图像</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advTm="41180">
        <p:fade/>
      </p:transition>
    </mc:Choice>
    <mc:Fallback>
      <p:transition spd="med" advTm="4118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内容及</a:t>
            </a: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6" name="文本框 5"/>
          <p:cNvSpPr txBox="1"/>
          <p:nvPr/>
        </p:nvSpPr>
        <p:spPr>
          <a:xfrm>
            <a:off x="805180" y="3054350"/>
            <a:ext cx="2226310" cy="368300"/>
          </a:xfrm>
          <a:prstGeom prst="rect">
            <a:avLst/>
          </a:prstGeom>
          <a:noFill/>
        </p:spPr>
        <p:txBody>
          <a:bodyPr wrap="square" rtlCol="0">
            <a:spAutoFit/>
          </a:bodyPr>
          <a:p>
            <a:r>
              <a:rPr lang="zh-CN" altLang="en-US" b="1"/>
              <a:t>实验平台和环境</a:t>
            </a:r>
            <a:endParaRPr lang="zh-CN" altLang="en-US" b="1"/>
          </a:p>
        </p:txBody>
      </p:sp>
      <p:sp>
        <p:nvSpPr>
          <p:cNvPr id="3" name="文本框 2"/>
          <p:cNvSpPr txBox="1"/>
          <p:nvPr/>
        </p:nvSpPr>
        <p:spPr>
          <a:xfrm>
            <a:off x="1603375" y="3618230"/>
            <a:ext cx="8928100" cy="2066290"/>
          </a:xfrm>
          <a:prstGeom prst="rect">
            <a:avLst/>
          </a:prstGeom>
          <a:noFill/>
        </p:spPr>
        <p:txBody>
          <a:bodyPr wrap="square" rtlCol="0">
            <a:spAutoFit/>
          </a:bodyPr>
          <a:p>
            <a:pPr fontAlgn="auto">
              <a:lnSpc>
                <a:spcPts val="2200"/>
              </a:lnSpc>
            </a:pPr>
            <a:r>
              <a:rPr lang="en-US" altLang="zh-CN" sz="1600"/>
              <a:t>       </a:t>
            </a:r>
            <a:r>
              <a:rPr lang="zh-CN" altLang="en-US" sz="1600">
                <a:sym typeface="+mn-ea"/>
              </a:rPr>
              <a:t>代码编辑器为</a:t>
            </a:r>
            <a:r>
              <a:rPr lang="en-US" altLang="zh-CN" sz="1600">
                <a:sym typeface="+mn-ea"/>
              </a:rPr>
              <a:t>PyCharm</a:t>
            </a:r>
            <a:r>
              <a:rPr lang="zh-CN" altLang="en-US" sz="1600">
                <a:sym typeface="+mn-ea"/>
              </a:rPr>
              <a:t>和</a:t>
            </a:r>
            <a:r>
              <a:rPr lang="en-US" altLang="zh-CN" sz="1600">
                <a:sym typeface="+mn-ea"/>
              </a:rPr>
              <a:t>vim</a:t>
            </a:r>
            <a:r>
              <a:rPr lang="zh-CN" altLang="en-US" sz="1600">
                <a:sym typeface="+mn-ea"/>
              </a:rPr>
              <a:t>。</a:t>
            </a:r>
            <a:endParaRPr lang="zh-CN" altLang="en-US" sz="1600">
              <a:sym typeface="+mn-ea"/>
            </a:endParaRPr>
          </a:p>
          <a:p>
            <a:pPr fontAlgn="auto">
              <a:lnSpc>
                <a:spcPts val="2200"/>
              </a:lnSpc>
            </a:pPr>
            <a:endParaRPr lang="en-US" altLang="zh-CN" sz="1600"/>
          </a:p>
          <a:p>
            <a:pPr fontAlgn="auto">
              <a:lnSpc>
                <a:spcPts val="2200"/>
              </a:lnSpc>
            </a:pPr>
            <a:r>
              <a:rPr lang="en-US" altLang="zh-CN" sz="1600"/>
              <a:t>       </a:t>
            </a:r>
            <a:r>
              <a:rPr lang="zh-CN" altLang="en-US" sz="1600"/>
              <a:t>本机操作系统为</a:t>
            </a:r>
            <a:r>
              <a:rPr lang="en-US" altLang="zh-CN" sz="1600" b="1"/>
              <a:t>Ubuntu 18.04 LTS</a:t>
            </a:r>
            <a:r>
              <a:rPr lang="zh-CN" altLang="en-US" sz="1600"/>
              <a:t>，</a:t>
            </a:r>
            <a:r>
              <a:rPr lang="zh-CN" altLang="en-US" sz="1600">
                <a:sym typeface="+mn-ea"/>
              </a:rPr>
              <a:t>主要环境参数为：Anaconda 4.8.5, </a:t>
            </a:r>
            <a:r>
              <a:rPr lang="zh-CN" altLang="en-US" sz="1600">
                <a:sym typeface="+mn-ea"/>
              </a:rPr>
              <a:t>tensorflow-gpu1.11.0</a:t>
            </a:r>
            <a:r>
              <a:rPr lang="en-US" altLang="zh-CN" sz="1600">
                <a:sym typeface="+mn-ea"/>
              </a:rPr>
              <a:t>, </a:t>
            </a:r>
            <a:r>
              <a:rPr lang="zh-CN" altLang="en-US" sz="1600">
                <a:sym typeface="+mn-ea"/>
              </a:rPr>
              <a:t>pytorch=1.7.1，</a:t>
            </a:r>
            <a:r>
              <a:rPr lang="zh-CN" altLang="en-US" sz="1600">
                <a:sym typeface="+mn-ea"/>
              </a:rPr>
              <a:t>显卡为Nvidia GetForce 1050 Ti；</a:t>
            </a:r>
            <a:endParaRPr lang="zh-CN" altLang="en-US" sz="1600">
              <a:sym typeface="+mn-ea"/>
            </a:endParaRPr>
          </a:p>
          <a:p>
            <a:pPr fontAlgn="auto">
              <a:lnSpc>
                <a:spcPts val="2200"/>
              </a:lnSpc>
            </a:pPr>
            <a:endParaRPr lang="zh-CN" altLang="en-US" sz="1600"/>
          </a:p>
          <a:p>
            <a:pPr fontAlgn="auto">
              <a:lnSpc>
                <a:spcPts val="2200"/>
              </a:lnSpc>
            </a:pPr>
            <a:r>
              <a:rPr lang="zh-CN" altLang="en-US" sz="1600">
                <a:sym typeface="+mn-ea"/>
              </a:rPr>
              <a:t>       远端服务器为</a:t>
            </a:r>
            <a:r>
              <a:rPr lang="en-US" altLang="zh-CN" sz="1600" b="1">
                <a:sym typeface="+mn-ea"/>
              </a:rPr>
              <a:t>Ubuntu 16.04 LTS</a:t>
            </a:r>
            <a:r>
              <a:rPr lang="zh-CN" altLang="en-US" sz="1600">
                <a:sym typeface="+mn-ea"/>
              </a:rPr>
              <a:t>，</a:t>
            </a:r>
            <a:r>
              <a:rPr lang="zh-CN" altLang="en-US" sz="1600"/>
              <a:t>主要环境参数为：Anaconda 4.5.11, </a:t>
            </a:r>
            <a:r>
              <a:rPr lang="zh-CN" altLang="en-US" sz="1600">
                <a:sym typeface="+mn-ea"/>
              </a:rPr>
              <a:t>tensorflow-gpu1.11.0</a:t>
            </a:r>
            <a:r>
              <a:rPr lang="en-US" altLang="zh-CN" sz="1600">
                <a:sym typeface="+mn-ea"/>
              </a:rPr>
              <a:t>, </a:t>
            </a:r>
            <a:r>
              <a:rPr lang="zh-CN" altLang="en-US" sz="1600">
                <a:sym typeface="+mn-ea"/>
              </a:rPr>
              <a:t>pytorch=1.8.1，</a:t>
            </a:r>
            <a:r>
              <a:rPr lang="zh-CN" altLang="en-US" sz="1600"/>
              <a:t>显卡为Nvidia GetForce 1080 Ti。</a:t>
            </a:r>
            <a:endParaRPr lang="zh-CN" altLang="en-US" sz="1600"/>
          </a:p>
        </p:txBody>
      </p:sp>
      <p:sp>
        <p:nvSpPr>
          <p:cNvPr id="7" name="文本框 6"/>
          <p:cNvSpPr txBox="1"/>
          <p:nvPr/>
        </p:nvSpPr>
        <p:spPr>
          <a:xfrm>
            <a:off x="805180" y="1296670"/>
            <a:ext cx="2226310" cy="368300"/>
          </a:xfrm>
          <a:prstGeom prst="rect">
            <a:avLst/>
          </a:prstGeom>
          <a:noFill/>
        </p:spPr>
        <p:txBody>
          <a:bodyPr wrap="square" rtlCol="0">
            <a:spAutoFit/>
          </a:bodyPr>
          <a:p>
            <a:r>
              <a:rPr lang="zh-CN" altLang="en-US" b="1"/>
              <a:t>残差图像说明</a:t>
            </a:r>
            <a:endParaRPr lang="zh-CN" altLang="en-US" b="1"/>
          </a:p>
        </p:txBody>
      </p:sp>
      <p:sp>
        <p:nvSpPr>
          <p:cNvPr id="8" name="文本框 7"/>
          <p:cNvSpPr txBox="1"/>
          <p:nvPr/>
        </p:nvSpPr>
        <p:spPr>
          <a:xfrm>
            <a:off x="1605915" y="1814195"/>
            <a:ext cx="8707120" cy="937260"/>
          </a:xfrm>
          <a:prstGeom prst="rect">
            <a:avLst/>
          </a:prstGeom>
          <a:noFill/>
        </p:spPr>
        <p:txBody>
          <a:bodyPr wrap="square" rtlCol="0">
            <a:spAutoFit/>
          </a:bodyPr>
          <a:p>
            <a:pPr fontAlgn="auto">
              <a:lnSpc>
                <a:spcPts val="2200"/>
              </a:lnSpc>
            </a:pPr>
            <a:r>
              <a:rPr lang="en-US" altLang="zh-CN" sz="1600">
                <a:sym typeface="+mn-ea"/>
              </a:rPr>
              <a:t>        </a:t>
            </a:r>
            <a:r>
              <a:rPr lang="zh-CN" altLang="en-US" sz="1600">
                <a:sym typeface="+mn-ea"/>
              </a:rPr>
              <a:t>一般来说，PSNR &gt; 40 说明变化后图像的质量很好，和原始图⽚很接近，观察原始图像和含密图像的</a:t>
            </a:r>
            <a:r>
              <a:rPr lang="en-US" altLang="zh-CN" sz="1600">
                <a:sym typeface="+mn-ea"/>
              </a:rPr>
              <a:t>PSNR</a:t>
            </a:r>
            <a:r>
              <a:rPr lang="zh-CN" altLang="en-US" sz="1600">
                <a:sym typeface="+mn-ea"/>
              </a:rPr>
              <a:t>值可知，</a:t>
            </a:r>
            <a:r>
              <a:rPr lang="zh-CN" altLang="en-US" sz="1600" b="1">
                <a:sym typeface="+mn-ea"/>
              </a:rPr>
              <a:t>当嵌入率最大为</a:t>
            </a:r>
            <a:r>
              <a:rPr lang="en-US" altLang="zh-CN" sz="1600" b="1">
                <a:sym typeface="+mn-ea"/>
              </a:rPr>
              <a:t>1.0bpp</a:t>
            </a:r>
            <a:r>
              <a:rPr lang="zh-CN" altLang="en-US" sz="1600" b="1">
                <a:sym typeface="+mn-ea"/>
              </a:rPr>
              <a:t>时，此时的</a:t>
            </a:r>
            <a:r>
              <a:rPr lang="en-US" altLang="zh-CN" sz="1600" b="1">
                <a:sym typeface="+mn-ea"/>
              </a:rPr>
              <a:t>PSNR</a:t>
            </a:r>
            <a:r>
              <a:rPr lang="zh-CN" altLang="en-US" sz="1600" b="1">
                <a:sym typeface="+mn-ea"/>
              </a:rPr>
              <a:t>值都在</a:t>
            </a:r>
            <a:r>
              <a:rPr lang="en-US" altLang="zh-CN" sz="1600" b="1">
                <a:sym typeface="+mn-ea"/>
              </a:rPr>
              <a:t>50</a:t>
            </a:r>
            <a:r>
              <a:rPr lang="zh-CN" altLang="en-US" sz="1600" b="1">
                <a:sym typeface="+mn-ea"/>
              </a:rPr>
              <a:t>以上</a:t>
            </a:r>
            <a:r>
              <a:rPr lang="zh-CN" altLang="en-US" sz="1600">
                <a:sym typeface="+mn-ea"/>
              </a:rPr>
              <a:t>，这说明隐写术对原始图像做出的更改非常微小，也从侧面说明</a:t>
            </a:r>
            <a:r>
              <a:rPr lang="zh-CN" altLang="en-US" sz="1600" b="1">
                <a:sym typeface="+mn-ea"/>
              </a:rPr>
              <a:t>图像隐写分析的难度较大</a:t>
            </a:r>
            <a:r>
              <a:rPr lang="zh-CN" altLang="en-US" sz="1600">
                <a:sym typeface="+mn-ea"/>
              </a:rPr>
              <a:t>。</a:t>
            </a:r>
            <a:endParaRPr lang="zh-CN" altLang="en-US" sz="16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15710">
        <p:fade/>
      </p:transition>
    </mc:Choice>
    <mc:Fallback>
      <p:transition spd="med" advTm="1571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00879"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Part.2</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4EA2"/>
                </a:solidFill>
                <a:latin typeface="微软雅黑" panose="020B0503020204020204" pitchFamily="34" charset="-122"/>
                <a:ea typeface="微软雅黑" panose="020B0503020204020204" pitchFamily="34" charset="-122"/>
              </a:rPr>
              <a:t>图像隐写分析</a:t>
            </a:r>
            <a:endParaRPr lang="zh-CN" altLang="en-US" sz="4000" b="1" spc="600" dirty="0">
              <a:solidFill>
                <a:srgbClr val="004EA2"/>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66253" y="944304"/>
            <a:ext cx="5498346" cy="14132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57">
        <p:fade/>
      </p:transition>
    </mc:Choice>
    <mc:Fallback>
      <p:transition spd="med" advTm="3057">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隐写分析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35" name="TextBox 6"/>
          <p:cNvSpPr txBox="1"/>
          <p:nvPr/>
        </p:nvSpPr>
        <p:spPr>
          <a:xfrm>
            <a:off x="534670" y="1082675"/>
            <a:ext cx="5887085" cy="587375"/>
          </a:xfrm>
          <a:prstGeom prst="rect">
            <a:avLst/>
          </a:prstGeom>
          <a:noFill/>
        </p:spPr>
        <p:txBody>
          <a:bodyPr wrap="square" lIns="0" tIns="48000" rIns="0" bIns="48000" rtlCol="0">
            <a:spAutoFit/>
          </a:bodyPr>
          <a:lstStyle/>
          <a:p>
            <a:r>
              <a:rPr lang="en-US" altLang="zh-CN" sz="3200" b="1" dirty="0">
                <a:solidFill>
                  <a:srgbClr val="004EA2"/>
                </a:solidFill>
                <a:latin typeface="微软雅黑" panose="020B0503020204020204" pitchFamily="34" charset="-122"/>
                <a:ea typeface="微软雅黑" panose="020B0503020204020204" pitchFamily="34" charset="-122"/>
              </a:rPr>
              <a:t>2.1 SRNet</a:t>
            </a:r>
            <a:r>
              <a:rPr lang="zh-CN" altLang="en-US" sz="3200" b="1" dirty="0">
                <a:solidFill>
                  <a:srgbClr val="004EA2"/>
                </a:solidFill>
                <a:latin typeface="微软雅黑" panose="020B0503020204020204" pitchFamily="34" charset="-122"/>
                <a:ea typeface="微软雅黑" panose="020B0503020204020204" pitchFamily="34" charset="-122"/>
              </a:rPr>
              <a:t>网络模型</a:t>
            </a:r>
            <a:r>
              <a:rPr lang="zh-CN" altLang="en-US" sz="3200" b="1" dirty="0">
                <a:solidFill>
                  <a:srgbClr val="004EA2"/>
                </a:solidFill>
                <a:latin typeface="微软雅黑" panose="020B0503020204020204" pitchFamily="34" charset="-122"/>
                <a:ea typeface="微软雅黑" panose="020B0503020204020204" pitchFamily="34" charset="-122"/>
              </a:rPr>
              <a:t>概述</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2"/>
            </p:custDataLst>
          </p:nvPr>
        </p:nvPicPr>
        <p:blipFill>
          <a:blip r:embed="rId3"/>
          <a:srcRect l="4598" t="2498" r="4253" b="1612"/>
          <a:stretch>
            <a:fillRect/>
          </a:stretch>
        </p:blipFill>
        <p:spPr>
          <a:xfrm>
            <a:off x="1100455" y="1923415"/>
            <a:ext cx="4755515" cy="4528185"/>
          </a:xfrm>
          <a:prstGeom prst="rect">
            <a:avLst/>
          </a:prstGeom>
        </p:spPr>
      </p:pic>
      <p:sp>
        <p:nvSpPr>
          <p:cNvPr id="2" name="文本框 1"/>
          <p:cNvSpPr txBox="1"/>
          <p:nvPr/>
        </p:nvSpPr>
        <p:spPr>
          <a:xfrm>
            <a:off x="7066280" y="2233295"/>
            <a:ext cx="4335780" cy="3476625"/>
          </a:xfrm>
          <a:prstGeom prst="rect">
            <a:avLst/>
          </a:prstGeom>
          <a:noFill/>
        </p:spPr>
        <p:txBody>
          <a:bodyPr wrap="square" rtlCol="0">
            <a:spAutoFit/>
          </a:bodyPr>
          <a:p>
            <a:pPr fontAlgn="auto">
              <a:lnSpc>
                <a:spcPts val="2200"/>
              </a:lnSpc>
            </a:pPr>
            <a:r>
              <a:rPr lang="en-US" altLang="zh-CN" sz="1600"/>
              <a:t>       SRNet</a:t>
            </a:r>
            <a:r>
              <a:rPr lang="en-US" altLang="zh-CN" sz="1600" baseline="30000"/>
              <a:t>[1]</a:t>
            </a:r>
            <a:r>
              <a:rPr lang="zh-CN" altLang="en-US" sz="1600"/>
              <a:t>图像隐写分析网络模型可以分为</a:t>
            </a:r>
            <a:r>
              <a:rPr lang="en-US" altLang="zh-CN" sz="1600" b="1"/>
              <a:t>3</a:t>
            </a:r>
            <a:r>
              <a:rPr lang="zh-CN" altLang="en-US" sz="1600" b="1"/>
              <a:t>段</a:t>
            </a:r>
            <a:r>
              <a:rPr lang="en-US" altLang="zh-CN" sz="1600" b="1"/>
              <a:t>4</a:t>
            </a:r>
            <a:r>
              <a:rPr lang="zh-CN" altLang="en-US" sz="1600" b="1"/>
              <a:t>类 </a:t>
            </a:r>
            <a:r>
              <a:rPr lang="en-US" altLang="zh-CN" sz="1600" b="1"/>
              <a:t>(</a:t>
            </a:r>
            <a:r>
              <a:rPr lang="zh-CN" altLang="en-US" sz="1600" b="1"/>
              <a:t>即从功能模块上可以分为</a:t>
            </a:r>
            <a:r>
              <a:rPr lang="en-US" altLang="zh-CN" sz="1600" b="1"/>
              <a:t>3</a:t>
            </a:r>
            <a:r>
              <a:rPr lang="zh-CN" altLang="en-US" sz="1600" b="1"/>
              <a:t>段，从网络结构类型上来分可以分为</a:t>
            </a:r>
            <a:r>
              <a:rPr lang="en-US" altLang="zh-CN" sz="1600" b="1"/>
              <a:t>4</a:t>
            </a:r>
            <a:r>
              <a:rPr lang="zh-CN" altLang="en-US" sz="1600" b="1"/>
              <a:t>类</a:t>
            </a:r>
            <a:r>
              <a:rPr lang="en-US" altLang="zh-CN" sz="1600" b="1"/>
              <a:t>)</a:t>
            </a:r>
            <a:r>
              <a:rPr lang="zh-CN" altLang="en-US" sz="1600"/>
              <a:t>。</a:t>
            </a:r>
            <a:endParaRPr lang="zh-CN" altLang="en-US" sz="1600"/>
          </a:p>
          <a:p>
            <a:pPr fontAlgn="auto">
              <a:lnSpc>
                <a:spcPts val="2200"/>
              </a:lnSpc>
            </a:pPr>
            <a:endParaRPr lang="zh-CN" altLang="en-US" sz="1600"/>
          </a:p>
          <a:p>
            <a:pPr fontAlgn="auto">
              <a:lnSpc>
                <a:spcPts val="2200"/>
              </a:lnSpc>
            </a:pPr>
            <a:r>
              <a:rPr lang="zh-CN" altLang="en-US" sz="1600"/>
              <a:t>       第</a:t>
            </a:r>
            <a:r>
              <a:rPr lang="en-US" altLang="zh-CN" sz="1600"/>
              <a:t>1</a:t>
            </a:r>
            <a:r>
              <a:rPr lang="zh-CN" altLang="en-US" sz="1600"/>
              <a:t>段为</a:t>
            </a:r>
            <a:r>
              <a:rPr lang="en-US" altLang="zh-CN" sz="1600"/>
              <a:t>Layer1-Layer7</a:t>
            </a:r>
            <a:r>
              <a:rPr lang="zh-CN" altLang="en-US" sz="1600"/>
              <a:t>，主要任务为：提取图像中之前隐写嵌入时引入的高频噪声信号。</a:t>
            </a:r>
            <a:endParaRPr lang="zh-CN" altLang="en-US" sz="1600"/>
          </a:p>
          <a:p>
            <a:pPr fontAlgn="auto">
              <a:lnSpc>
                <a:spcPts val="2200"/>
              </a:lnSpc>
            </a:pPr>
            <a:endParaRPr lang="en-US" altLang="zh-CN" sz="1600"/>
          </a:p>
          <a:p>
            <a:pPr fontAlgn="auto">
              <a:lnSpc>
                <a:spcPts val="2200"/>
              </a:lnSpc>
            </a:pPr>
            <a:r>
              <a:rPr lang="zh-CN" altLang="en-US" sz="1600"/>
              <a:t>       第</a:t>
            </a:r>
            <a:r>
              <a:rPr lang="en-US" altLang="zh-CN" sz="1600"/>
              <a:t>2</a:t>
            </a:r>
            <a:r>
              <a:rPr lang="zh-CN" altLang="en-US" sz="1600"/>
              <a:t>段为</a:t>
            </a:r>
            <a:r>
              <a:rPr lang="en-US" altLang="zh-CN" sz="1600"/>
              <a:t>Layer8-Layer11</a:t>
            </a:r>
            <a:r>
              <a:rPr lang="zh-CN" altLang="en-US" sz="1600"/>
              <a:t>，主要任务为：特征提取，同时紧凑化提取到的特征图。</a:t>
            </a:r>
            <a:endParaRPr lang="zh-CN" altLang="en-US" sz="1600"/>
          </a:p>
          <a:p>
            <a:pPr fontAlgn="auto">
              <a:lnSpc>
                <a:spcPts val="2200"/>
              </a:lnSpc>
            </a:pPr>
            <a:endParaRPr lang="en-US" altLang="zh-CN" sz="1600"/>
          </a:p>
          <a:p>
            <a:pPr fontAlgn="auto">
              <a:lnSpc>
                <a:spcPts val="2200"/>
              </a:lnSpc>
            </a:pPr>
            <a:r>
              <a:rPr lang="zh-CN" altLang="en-US" sz="1600"/>
              <a:t>       第</a:t>
            </a:r>
            <a:r>
              <a:rPr lang="en-US" altLang="zh-CN" sz="1600"/>
              <a:t>3</a:t>
            </a:r>
            <a:r>
              <a:rPr lang="zh-CN" altLang="en-US" sz="1600"/>
              <a:t>段为</a:t>
            </a:r>
            <a:r>
              <a:rPr lang="en-US" altLang="zh-CN" sz="1600"/>
              <a:t>Layer12-Softmax</a:t>
            </a:r>
            <a:r>
              <a:rPr lang="zh-CN" altLang="en-US" sz="1600"/>
              <a:t>，主要任务为：作为分类器</a:t>
            </a:r>
            <a:r>
              <a:rPr lang="en-US" altLang="zh-CN" sz="1600"/>
              <a:t>classifier</a:t>
            </a:r>
            <a:r>
              <a:rPr lang="zh-CN" altLang="en-US" sz="1600"/>
              <a:t>，进行分类操作。</a:t>
            </a:r>
            <a:endParaRPr lang="zh-CN" altLang="en-US" sz="1600"/>
          </a:p>
        </p:txBody>
      </p:sp>
      <p:sp>
        <p:nvSpPr>
          <p:cNvPr id="6" name="文本框 5"/>
          <p:cNvSpPr txBox="1"/>
          <p:nvPr/>
        </p:nvSpPr>
        <p:spPr>
          <a:xfrm>
            <a:off x="981075" y="6451600"/>
            <a:ext cx="4606925" cy="306705"/>
          </a:xfrm>
          <a:prstGeom prst="rect">
            <a:avLst/>
          </a:prstGeom>
          <a:noFill/>
        </p:spPr>
        <p:txBody>
          <a:bodyPr wrap="square" rtlCol="0">
            <a:spAutoFit/>
          </a:bodyPr>
          <a:p>
            <a:r>
              <a:rPr lang="en-US" altLang="zh-CN" sz="1400"/>
              <a:t>[1] </a:t>
            </a:r>
            <a:r>
              <a:rPr lang="zh-CN" altLang="en-US" sz="1400"/>
              <a:t>https://ieeexplore.ieee.org/document/8470101</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advTm="37656">
        <p:fade/>
      </p:transition>
    </mc:Choice>
    <mc:Fallback>
      <p:transition spd="med" advTm="37656">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隐写分析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51510" y="1628775"/>
            <a:ext cx="3734435" cy="460375"/>
          </a:xfrm>
          <a:prstGeom prst="rect">
            <a:avLst/>
          </a:prstGeom>
          <a:noFill/>
        </p:spPr>
        <p:txBody>
          <a:bodyPr wrap="square" rtlCol="0">
            <a:spAutoFit/>
          </a:bodyPr>
          <a:p>
            <a:r>
              <a:rPr lang="en-US" altLang="zh-CN" sz="2400" b="1"/>
              <a:t>SRNet</a:t>
            </a:r>
            <a:r>
              <a:rPr lang="zh-CN" altLang="en-US" sz="2400" b="1"/>
              <a:t>网络的两个亮点</a:t>
            </a:r>
            <a:r>
              <a:rPr lang="en-US" altLang="zh-CN" sz="2400" b="1"/>
              <a:t>:</a:t>
            </a:r>
            <a:endParaRPr lang="en-US" altLang="zh-CN" sz="2400" b="1"/>
          </a:p>
        </p:txBody>
      </p:sp>
      <p:sp>
        <p:nvSpPr>
          <p:cNvPr id="3" name="文本框 2"/>
          <p:cNvSpPr txBox="1"/>
          <p:nvPr/>
        </p:nvSpPr>
        <p:spPr>
          <a:xfrm>
            <a:off x="2521585" y="2519045"/>
            <a:ext cx="7303135" cy="1501775"/>
          </a:xfrm>
          <a:prstGeom prst="rect">
            <a:avLst/>
          </a:prstGeom>
          <a:noFill/>
        </p:spPr>
        <p:txBody>
          <a:bodyPr wrap="square" rtlCol="0">
            <a:spAutoFit/>
          </a:bodyPr>
          <a:p>
            <a:pPr fontAlgn="auto">
              <a:lnSpc>
                <a:spcPts val="2200"/>
              </a:lnSpc>
            </a:pPr>
            <a:r>
              <a:rPr lang="en-US" altLang="zh-CN" b="1"/>
              <a:t>(1) </a:t>
            </a:r>
            <a:r>
              <a:rPr lang="zh-CN" altLang="en-US" b="1"/>
              <a:t>没有人为知识介入</a:t>
            </a:r>
            <a:endParaRPr lang="en-US" altLang="zh-CN" b="1"/>
          </a:p>
          <a:p>
            <a:pPr fontAlgn="auto">
              <a:lnSpc>
                <a:spcPts val="2200"/>
              </a:lnSpc>
            </a:pPr>
            <a:r>
              <a:rPr lang="zh-CN" altLang="en-US">
                <a:sym typeface="+mn-ea"/>
              </a:rPr>
              <a:t>        </a:t>
            </a:r>
            <a:r>
              <a:rPr lang="zh-CN" altLang="en-US" sz="1600">
                <a:sym typeface="+mn-ea"/>
              </a:rPr>
              <a:t>之前的隐写分析网络模型通常采用高通滤波核对图像进行预处理，压缩图像内容，提取图像中嵌入的高频噪声信号；或者利用</a:t>
            </a:r>
            <a:r>
              <a:rPr lang="en-US" altLang="zh-CN" sz="1600">
                <a:sym typeface="+mn-ea"/>
              </a:rPr>
              <a:t>SVM</a:t>
            </a:r>
            <a:r>
              <a:rPr lang="zh-CN" altLang="en-US" sz="1600">
                <a:sym typeface="+mn-ea"/>
              </a:rPr>
              <a:t>核初始化卷积核实现对噪声信号的提取，但是</a:t>
            </a:r>
            <a:r>
              <a:rPr lang="en-US" altLang="zh-CN" sz="1600">
                <a:sym typeface="+mn-ea"/>
              </a:rPr>
              <a:t>SRNet</a:t>
            </a:r>
            <a:r>
              <a:rPr lang="zh-CN" altLang="en-US" sz="1600">
                <a:sym typeface="+mn-ea"/>
              </a:rPr>
              <a:t>完全没有人为知识的介入，将高频噪声信号</a:t>
            </a:r>
            <a:r>
              <a:rPr lang="zh-CN" altLang="en-US" sz="1600">
                <a:sym typeface="+mn-ea"/>
              </a:rPr>
              <a:t>提取的任务交给模型自身通过训练进行学习。</a:t>
            </a:r>
            <a:endParaRPr lang="zh-CN" altLang="en-US" sz="1600"/>
          </a:p>
        </p:txBody>
      </p:sp>
      <p:sp>
        <p:nvSpPr>
          <p:cNvPr id="6" name="文本框 5"/>
          <p:cNvSpPr txBox="1"/>
          <p:nvPr/>
        </p:nvSpPr>
        <p:spPr>
          <a:xfrm>
            <a:off x="2521585" y="4275455"/>
            <a:ext cx="7616825" cy="1219835"/>
          </a:xfrm>
          <a:prstGeom prst="rect">
            <a:avLst/>
          </a:prstGeom>
          <a:noFill/>
        </p:spPr>
        <p:txBody>
          <a:bodyPr wrap="square" rtlCol="0">
            <a:spAutoFit/>
          </a:bodyPr>
          <a:p>
            <a:pPr fontAlgn="auto">
              <a:lnSpc>
                <a:spcPts val="2200"/>
              </a:lnSpc>
            </a:pPr>
            <a:r>
              <a:rPr lang="en-US" altLang="zh-CN" b="1">
                <a:sym typeface="+mn-ea"/>
              </a:rPr>
              <a:t>(2) </a:t>
            </a:r>
            <a:r>
              <a:rPr lang="zh-CN" altLang="en-US" b="1">
                <a:sym typeface="+mn-ea"/>
              </a:rPr>
              <a:t>噪声提取部分取消了池化操作</a:t>
            </a:r>
            <a:endParaRPr lang="zh-CN" altLang="en-US" b="1"/>
          </a:p>
          <a:p>
            <a:pPr fontAlgn="auto">
              <a:lnSpc>
                <a:spcPts val="2200"/>
              </a:lnSpc>
            </a:pPr>
            <a:r>
              <a:rPr lang="en-US" altLang="zh-CN">
                <a:sym typeface="+mn-ea"/>
              </a:rPr>
              <a:t>        </a:t>
            </a:r>
            <a:r>
              <a:rPr lang="en-US" altLang="zh-CN" sz="1600">
                <a:sym typeface="+mn-ea"/>
              </a:rPr>
              <a:t>SRNet</a:t>
            </a:r>
            <a:r>
              <a:rPr lang="zh-CN" altLang="en-US" sz="1600">
                <a:sym typeface="+mn-ea"/>
              </a:rPr>
              <a:t>网络中最重要的是前</a:t>
            </a:r>
            <a:r>
              <a:rPr lang="en-US" altLang="zh-CN" sz="1600">
                <a:sym typeface="+mn-ea"/>
              </a:rPr>
              <a:t>7</a:t>
            </a:r>
            <a:r>
              <a:rPr lang="zh-CN" altLang="en-US" sz="1600">
                <a:sym typeface="+mn-ea"/>
              </a:rPr>
              <a:t>层噪声残差提取部分，由于池化本质上是一种低通滤波，池化后会丢失大量的高频信号，这对隐写分析而言是有害的，所以</a:t>
            </a:r>
            <a:r>
              <a:rPr lang="en-US" altLang="zh-CN" sz="1600">
                <a:sym typeface="+mn-ea"/>
              </a:rPr>
              <a:t>SRNet</a:t>
            </a:r>
            <a:r>
              <a:rPr lang="zh-CN" altLang="en-US" sz="1600">
                <a:sym typeface="+mn-ea"/>
              </a:rPr>
              <a:t>在前</a:t>
            </a:r>
            <a:r>
              <a:rPr lang="en-US" altLang="zh-CN" sz="1600">
                <a:sym typeface="+mn-ea"/>
              </a:rPr>
              <a:t>7</a:t>
            </a:r>
            <a:r>
              <a:rPr lang="zh-CN" altLang="en-US" sz="1600">
                <a:sym typeface="+mn-ea"/>
              </a:rPr>
              <a:t>层噪声残差提取模块中不再使用池化。</a:t>
            </a:r>
            <a:endParaRPr lang="zh-CN" altLang="en-US" sz="16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57149">
        <p:fade/>
      </p:transition>
    </mc:Choice>
    <mc:Fallback>
      <p:transition spd="med" advTm="57149">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隐写分析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6"/>
          <p:cNvSpPr txBox="1"/>
          <p:nvPr/>
        </p:nvSpPr>
        <p:spPr>
          <a:xfrm>
            <a:off x="534670" y="1082675"/>
            <a:ext cx="5222240" cy="587375"/>
          </a:xfrm>
          <a:prstGeom prst="rect">
            <a:avLst/>
          </a:prstGeom>
          <a:noFill/>
        </p:spPr>
        <p:txBody>
          <a:bodyPr wrap="square" lIns="0" tIns="48000" rIns="0" bIns="48000" rtlCol="0">
            <a:spAutoFit/>
          </a:bodyPr>
          <a:lstStyle/>
          <a:p>
            <a:r>
              <a:rPr lang="en-US" altLang="zh-CN" sz="3200" b="1" dirty="0">
                <a:solidFill>
                  <a:srgbClr val="004EA2"/>
                </a:solidFill>
                <a:latin typeface="微软雅黑" panose="020B0503020204020204" pitchFamily="34" charset="-122"/>
                <a:ea typeface="微软雅黑" panose="020B0503020204020204" pitchFamily="34" charset="-122"/>
              </a:rPr>
              <a:t>2.2 </a:t>
            </a:r>
            <a:r>
              <a:rPr lang="en-US" altLang="zh-CN" sz="3200" b="1" dirty="0">
                <a:solidFill>
                  <a:srgbClr val="004EA2"/>
                </a:solidFill>
                <a:latin typeface="Times New Roman" panose="02020603050405020304" charset="0"/>
                <a:ea typeface="微软雅黑" panose="020B0503020204020204" pitchFamily="34" charset="-122"/>
                <a:cs typeface="Times New Roman" panose="02020603050405020304" charset="0"/>
              </a:rPr>
              <a:t>CBAM </a:t>
            </a:r>
            <a:r>
              <a:rPr lang="zh-CN" altLang="en-US" sz="3200" b="1" dirty="0">
                <a:solidFill>
                  <a:srgbClr val="004EA2"/>
                </a:solidFill>
                <a:latin typeface="微软雅黑" panose="020B0503020204020204" pitchFamily="34" charset="-122"/>
                <a:ea typeface="微软雅黑" panose="020B0503020204020204" pitchFamily="34" charset="-122"/>
              </a:rPr>
              <a:t>注意力模型</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26440" y="1767840"/>
            <a:ext cx="2226310" cy="368300"/>
          </a:xfrm>
          <a:prstGeom prst="rect">
            <a:avLst/>
          </a:prstGeom>
          <a:noFill/>
        </p:spPr>
        <p:txBody>
          <a:bodyPr wrap="square" rtlCol="0">
            <a:spAutoFit/>
          </a:bodyPr>
          <a:p>
            <a:r>
              <a:rPr lang="zh-CN" altLang="en-US" b="1"/>
              <a:t>通道注意力机制</a:t>
            </a:r>
            <a:endParaRPr lang="zh-CN" altLang="en-US" b="1"/>
          </a:p>
        </p:txBody>
      </p:sp>
      <p:pic>
        <p:nvPicPr>
          <p:cNvPr id="9" name="图片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044" y="2325287"/>
            <a:ext cx="7629911" cy="1595465"/>
          </a:xfrm>
          <a:prstGeom prst="rect">
            <a:avLst/>
          </a:prstGeom>
          <a:noFill/>
        </p:spPr>
      </p:pic>
      <mc:AlternateContent xmlns:mc="http://schemas.openxmlformats.org/markup-compatibility/2006">
        <mc:Choice xmlns:a14="http://schemas.microsoft.com/office/drawing/2010/main" Requires="a14">
          <p:sp>
            <p:nvSpPr>
              <p:cNvPr id="3" name="矩形 2">
                <a:extLst>
                  <a:ext uri="{FF2B5EF4-FFF2-40B4-BE49-F238E27FC236}">
                    <ele/>
                  </a:ext>
                </a:extLst>
              </p:cNvPr>
              <p:cNvSpPr/>
              <p:nvPr/>
            </p:nvSpPr>
            <p:spPr>
              <a:xfrm>
                <a:off x="3259422" y="3484507"/>
                <a:ext cx="5673155"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𝑐</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𝐹</m:t>
                          </m:r>
                        </m:e>
                      </m:d>
                      <m:r>
                        <a:rPr lang="zh-CN" altLang="en-US">
                          <a:latin typeface="Cambria Math" panose="02040503050406030204" pitchFamily="18" charset="0"/>
                        </a:rPr>
                        <m:t>=</m:t>
                      </m:r>
                      <m:r>
                        <a:rPr lang="zh-CN" altLang="en-US" i="1">
                          <a:latin typeface="Cambria Math" panose="02040503050406030204" pitchFamily="18" charset="0"/>
                        </a:rPr>
                        <m:t>𝜎</m:t>
                      </m:r>
                      <m:d>
                        <m:dPr>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𝑀𝐿𝑃</m:t>
                              </m:r>
                              <m:d>
                                <m:dPr>
                                  <m:ctrlPr>
                                    <a:rPr lang="zh-CN" altLang="en-US" i="1">
                                      <a:latin typeface="Cambria Math" panose="02040503050406030204" pitchFamily="18" charset="0"/>
                                    </a:rPr>
                                  </m:ctrlPr>
                                </m:dPr>
                                <m:e>
                                  <m:r>
                                    <a:rPr lang="zh-CN" altLang="en-US" i="1">
                                      <a:latin typeface="Cambria Math" panose="02040503050406030204" pitchFamily="18" charset="0"/>
                                    </a:rPr>
                                    <m:t>𝐴𝑣𝑔𝑃𝑜𝑜𝑙</m:t>
                                  </m:r>
                                  <m:r>
                                    <a:rPr lang="zh-CN" altLang="en-US">
                                      <a:latin typeface="Cambria Math" panose="02040503050406030204" pitchFamily="18" charset="0"/>
                                    </a:rPr>
                                    <m:t>(</m:t>
                                  </m:r>
                                  <m:r>
                                    <a:rPr lang="zh-CN" altLang="en-US" i="1">
                                      <a:latin typeface="Cambria Math" panose="02040503050406030204" pitchFamily="18" charset="0"/>
                                    </a:rPr>
                                    <m:t>𝐹</m:t>
                                  </m:r>
                                </m:e>
                              </m:d>
                              <m:r>
                                <a:rPr lang="zh-CN" altLang="en-US">
                                  <a:latin typeface="Cambria Math" panose="02040503050406030204" pitchFamily="18" charset="0"/>
                                </a:rPr>
                                <m:t>)+</m:t>
                              </m:r>
                              <m:r>
                                <a:rPr lang="zh-CN" altLang="en-US" i="1">
                                  <a:latin typeface="Cambria Math" panose="02040503050406030204" pitchFamily="18" charset="0"/>
                                </a:rPr>
                                <m:t>𝑀𝐿𝑃</m:t>
                              </m:r>
                              <m:r>
                                <a:rPr lang="zh-CN" altLang="en-US">
                                  <a:latin typeface="Cambria Math" panose="02040503050406030204" pitchFamily="18" charset="0"/>
                                </a:rPr>
                                <m:t>(</m:t>
                              </m:r>
                              <m:r>
                                <a:rPr lang="zh-CN" altLang="en-US" i="1">
                                  <a:latin typeface="Cambria Math" panose="02040503050406030204" pitchFamily="18" charset="0"/>
                                </a:rPr>
                                <m:t>𝑀𝑎𝑥𝑃𝑜𝑜𝑙</m:t>
                              </m:r>
                              <m:d>
                                <m:dPr>
                                  <m:ctrlPr>
                                    <a:rPr lang="zh-CN" altLang="en-US" i="1">
                                      <a:latin typeface="Cambria Math" panose="02040503050406030204" pitchFamily="18" charset="0"/>
                                    </a:rPr>
                                  </m:ctrlPr>
                                </m:dPr>
                                <m:e>
                                  <m:r>
                                    <a:rPr lang="zh-CN" altLang="en-US" i="1">
                                      <a:latin typeface="Cambria Math" panose="02040503050406030204" pitchFamily="18" charset="0"/>
                                    </a:rPr>
                                    <m:t>𝐹</m:t>
                                  </m:r>
                                </m:e>
                              </m:d>
                            </m:e>
                          </m:d>
                        </m:e>
                      </m:d>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3375025" y="3479165"/>
                <a:ext cx="5673090" cy="1696720"/>
              </a:xfrm>
              <a:prstGeom prst="rect">
                <a:avLst/>
              </a:prstGeom>
              <a:blipFill rotWithShape="1">
                <a:blip r:embed="rId3"/>
                <a:stretch>
                  <a:fillRect t="-114458" r="-8710" b="-174699"/>
                </a:stretch>
              </a:blipFill>
            </p:spPr>
            <p:txBody>
              <a:bodyPr/>
              <a:p>
                <a:r>
                  <a:rPr lang="zh-CN" altLang="en-US">
                    <a:noFill/>
                  </a:rPr>
                  <a:t> </a:t>
                </a:r>
                <a:endParaRPr lang="zh-CN" altLang="en-US">
                  <a:noFill/>
                </a:endParaRPr>
              </a:p>
            </p:txBody>
          </p:sp>
        </mc:Fallback>
      </mc:AlternateContent>
      <p:sp>
        <p:nvSpPr>
          <p:cNvPr id="2" name="文本框 1"/>
          <p:cNvSpPr txBox="1"/>
          <p:nvPr/>
        </p:nvSpPr>
        <p:spPr>
          <a:xfrm>
            <a:off x="2093595" y="4595495"/>
            <a:ext cx="8480425" cy="1783715"/>
          </a:xfrm>
          <a:prstGeom prst="rect">
            <a:avLst/>
          </a:prstGeom>
          <a:noFill/>
        </p:spPr>
        <p:txBody>
          <a:bodyPr wrap="square" rtlCol="0">
            <a:spAutoFit/>
          </a:bodyPr>
          <a:p>
            <a:pPr fontAlgn="auto">
              <a:lnSpc>
                <a:spcPts val="2200"/>
              </a:lnSpc>
            </a:pPr>
            <a:r>
              <a:rPr lang="en-US" altLang="zh-CN" sz="1600"/>
              <a:t>        </a:t>
            </a:r>
            <a:r>
              <a:rPr lang="zh-CN" altLang="en-US" sz="1600"/>
              <a:t>上式</a:t>
            </a:r>
            <a:r>
              <a:rPr lang="zh-CN" altLang="en-US" sz="1600"/>
              <a:t>中</a:t>
            </a:r>
            <a:r>
              <a:rPr lang="en-US" altLang="zh-CN" sz="1600"/>
              <a:t>MLP</a:t>
            </a:r>
            <a:r>
              <a:rPr lang="zh-CN" altLang="en-US" sz="1600"/>
              <a:t>表示共享的全连接结构，由一个全连接层后接一个</a:t>
            </a:r>
            <a:r>
              <a:rPr lang="en-US" altLang="zh-CN" sz="1600"/>
              <a:t>ReLU</a:t>
            </a:r>
            <a:r>
              <a:rPr lang="zh-CN" altLang="en-US" sz="1600"/>
              <a:t>激活函数，再接一个全连接层组成。</a:t>
            </a:r>
            <a:r>
              <a:rPr lang="zh-CN" altLang="en-US" sz="1600">
                <a:latin typeface="微软雅黑" panose="020B0503020204020204" pitchFamily="34" charset="-122"/>
                <a:ea typeface="微软雅黑" panose="020B0503020204020204" pitchFamily="34" charset="-122"/>
              </a:rPr>
              <a:t>σ </a:t>
            </a:r>
            <a:r>
              <a:rPr lang="zh-CN" altLang="en-US" sz="1600">
                <a:latin typeface="等线" panose="02010600030101010101" charset="-122"/>
                <a:ea typeface="等线" panose="02010600030101010101" charset="-122"/>
              </a:rPr>
              <a:t>表示</a:t>
            </a:r>
            <a:r>
              <a:rPr lang="en-US" altLang="zh-CN" sz="1600">
                <a:latin typeface="等线" panose="02010600030101010101" charset="-122"/>
                <a:ea typeface="等线" panose="02010600030101010101" charset="-122"/>
              </a:rPr>
              <a:t>sigmoid</a:t>
            </a:r>
            <a:r>
              <a:rPr lang="zh-CN" altLang="en-US" sz="1600">
                <a:latin typeface="等线" panose="02010600030101010101" charset="-122"/>
                <a:ea typeface="等线" panose="02010600030101010101" charset="-122"/>
              </a:rPr>
              <a:t>激活函数。</a:t>
            </a:r>
            <a:endParaRPr lang="zh-CN" altLang="en-US" sz="1600">
              <a:latin typeface="等线" panose="02010600030101010101" charset="-122"/>
              <a:ea typeface="等线" panose="02010600030101010101" charset="-122"/>
            </a:endParaRPr>
          </a:p>
          <a:p>
            <a:pPr fontAlgn="auto">
              <a:lnSpc>
                <a:spcPts val="2200"/>
              </a:lnSpc>
            </a:pPr>
            <a:endParaRPr lang="zh-CN" altLang="en-US" sz="1600">
              <a:latin typeface="等线" panose="02010600030101010101" charset="-122"/>
              <a:ea typeface="等线" panose="02010600030101010101" charset="-122"/>
            </a:endParaRPr>
          </a:p>
          <a:p>
            <a:pPr fontAlgn="auto">
              <a:lnSpc>
                <a:spcPts val="2200"/>
              </a:lnSpc>
            </a:pPr>
            <a:r>
              <a:rPr lang="zh-CN" altLang="en-US" sz="1600">
                <a:latin typeface="等线" panose="02010600030101010101" charset="-122"/>
                <a:ea typeface="等线" panose="02010600030101010101" charset="-122"/>
              </a:rPr>
              <a:t>        不同卷积核关注不同的特征，每个卷积核的输出对应</a:t>
            </a:r>
            <a:r>
              <a:rPr lang="en-US" altLang="zh-CN" sz="1600">
                <a:latin typeface="等线" panose="02010600030101010101" charset="-122"/>
                <a:ea typeface="等线" panose="02010600030101010101" charset="-122"/>
              </a:rPr>
              <a:t>feature map</a:t>
            </a:r>
            <a:r>
              <a:rPr lang="zh-CN" altLang="en-US" sz="1600">
                <a:latin typeface="等线" panose="02010600030101010101" charset="-122"/>
                <a:ea typeface="等线" panose="02010600030101010101" charset="-122"/>
              </a:rPr>
              <a:t>的一个通道，通道注意力机制设计的</a:t>
            </a:r>
            <a:r>
              <a:rPr lang="zh-CN" altLang="en-US" sz="1600" b="1">
                <a:latin typeface="等线" panose="02010600030101010101" charset="-122"/>
                <a:ea typeface="等线" panose="02010600030101010101" charset="-122"/>
              </a:rPr>
              <a:t>出发点在于</a:t>
            </a:r>
            <a:r>
              <a:rPr lang="zh-CN" altLang="en-US" sz="1600" b="1">
                <a:latin typeface="等线" panose="02010600030101010101" charset="-122"/>
                <a:ea typeface="等线" panose="02010600030101010101" charset="-122"/>
              </a:rPr>
              <a:t>调整</a:t>
            </a:r>
            <a:r>
              <a:rPr lang="en-US" altLang="zh-CN" sz="1600" b="1">
                <a:latin typeface="等线" panose="02010600030101010101" charset="-122"/>
                <a:ea typeface="等线" panose="02010600030101010101" charset="-122"/>
              </a:rPr>
              <a:t>feature map</a:t>
            </a:r>
            <a:r>
              <a:rPr lang="zh-CN" altLang="en-US" sz="1600" b="1">
                <a:latin typeface="等线" panose="02010600030101010101" charset="-122"/>
                <a:ea typeface="等线" panose="02010600030101010101" charset="-122"/>
              </a:rPr>
              <a:t>各通道所占的比重，使分类网络关注的特征对应的通道占有更大的比重，同时抑制无关特征的影响</a:t>
            </a:r>
            <a:r>
              <a:rPr lang="zh-CN" altLang="en-US" sz="1600">
                <a:latin typeface="等线" panose="02010600030101010101" charset="-122"/>
                <a:ea typeface="等线" panose="02010600030101010101" charset="-122"/>
              </a:rPr>
              <a:t>。</a:t>
            </a:r>
            <a:endParaRPr lang="zh-CN" altLang="en-US" sz="1600">
              <a:latin typeface="等线" panose="02010600030101010101" charset="-122"/>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3920">
        <p:fade/>
      </p:transition>
    </mc:Choice>
    <mc:Fallback>
      <p:transition spd="med" advTm="5392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隐写分析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73735" y="1410335"/>
            <a:ext cx="2226310" cy="368300"/>
          </a:xfrm>
          <a:prstGeom prst="rect">
            <a:avLst/>
          </a:prstGeom>
          <a:noFill/>
        </p:spPr>
        <p:txBody>
          <a:bodyPr wrap="square" rtlCol="0">
            <a:spAutoFit/>
          </a:bodyPr>
          <a:p>
            <a:r>
              <a:rPr lang="zh-CN" altLang="en-US" b="1"/>
              <a:t>空间</a:t>
            </a:r>
            <a:r>
              <a:rPr lang="zh-CN" altLang="en-US" b="1"/>
              <a:t>注意力机制</a:t>
            </a:r>
            <a:endParaRPr lang="zh-CN" altLang="en-US" b="1"/>
          </a:p>
        </p:txBody>
      </p:sp>
      <p:pic>
        <p:nvPicPr>
          <p:cNvPr id="10" name="图片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550" y="2282825"/>
            <a:ext cx="6136005" cy="2292350"/>
          </a:xfrm>
          <a:prstGeom prst="rect">
            <a:avLst/>
          </a:prstGeom>
          <a:noFill/>
        </p:spPr>
      </p:pic>
      <mc:AlternateContent xmlns:mc="http://schemas.openxmlformats.org/markup-compatibility/2006">
        <mc:Choice xmlns:a14="http://schemas.microsoft.com/office/drawing/2010/main" Requires="a14">
          <p:sp>
            <p:nvSpPr>
              <p:cNvPr id="2" name="矩形 1">
                <a:extLst>
                  <a:ext uri="{FF2B5EF4-FFF2-40B4-BE49-F238E27FC236}">
                    <ele/>
                  </a:ext>
                </a:extLst>
              </p:cNvPr>
              <p:cNvSpPr/>
              <p:nvPr/>
            </p:nvSpPr>
            <p:spPr>
              <a:xfrm>
                <a:off x="1953632" y="5500185"/>
                <a:ext cx="4568750"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𝑥</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𝐹</m:t>
                          </m:r>
                        </m:e>
                      </m:d>
                      <m:r>
                        <a:rPr lang="zh-CN" altLang="en-US" i="0">
                          <a:latin typeface="Cambria Math" panose="02040503050406030204" pitchFamily="18" charset="0"/>
                        </a:rPr>
                        <m:t>=</m:t>
                      </m:r>
                      <m:r>
                        <a:rPr lang="zh-CN" altLang="en-US" i="1">
                          <a:latin typeface="Cambria Math" panose="02040503050406030204" pitchFamily="18" charset="0"/>
                        </a:rPr>
                        <m:t>𝜎</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𝑓</m:t>
                              </m:r>
                            </m:e>
                            <m:sup>
                              <m:r>
                                <a:rPr lang="zh-CN" altLang="en-US" i="0">
                                  <a:latin typeface="Cambria Math" panose="02040503050406030204" pitchFamily="18" charset="0"/>
                                </a:rPr>
                                <m:t>7∗7</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𝐶𝐴𝑇</m:t>
                              </m:r>
                              <m:d>
                                <m:dPr>
                                  <m:ctrlPr>
                                    <a:rPr lang="zh-CN" altLang="en-US" i="1">
                                      <a:latin typeface="Cambria Math" panose="02040503050406030204" pitchFamily="18" charset="0"/>
                                    </a:rPr>
                                  </m:ctrlPr>
                                </m:dPr>
                                <m:e>
                                  <m:r>
                                    <a:rPr lang="zh-CN" altLang="en-US" i="1">
                                      <a:latin typeface="Cambria Math" panose="02040503050406030204" pitchFamily="18" charset="0"/>
                                    </a:rPr>
                                    <m:t>𝐴𝑣𝑔</m:t>
                                  </m:r>
                                  <m:d>
                                    <m:dPr>
                                      <m:ctrlPr>
                                        <a:rPr lang="zh-CN" altLang="en-US" i="1">
                                          <a:latin typeface="Cambria Math" panose="02040503050406030204" pitchFamily="18" charset="0"/>
                                        </a:rPr>
                                      </m:ctrlPr>
                                    </m:dPr>
                                    <m:e>
                                      <m:r>
                                        <a:rPr lang="zh-CN" altLang="en-US" i="1">
                                          <a:latin typeface="Cambria Math" panose="02040503050406030204" pitchFamily="18" charset="0"/>
                                        </a:rPr>
                                        <m:t>𝐹</m:t>
                                      </m:r>
                                    </m:e>
                                  </m:d>
                                  <m:r>
                                    <a:rPr lang="zh-CN" altLang="en-US" i="0">
                                      <a:latin typeface="Cambria Math" panose="02040503050406030204" pitchFamily="18" charset="0"/>
                                    </a:rPr>
                                    <m:t>,</m:t>
                                  </m:r>
                                  <m:r>
                                    <a:rPr lang="zh-CN" altLang="en-US" i="1">
                                      <a:latin typeface="Cambria Math" panose="02040503050406030204" pitchFamily="18" charset="0"/>
                                    </a:rPr>
                                    <m:t>𝑀𝑎𝑥</m:t>
                                  </m:r>
                                  <m:d>
                                    <m:dPr>
                                      <m:ctrlPr>
                                        <a:rPr lang="zh-CN" altLang="en-US" i="1">
                                          <a:latin typeface="Cambria Math" panose="02040503050406030204" pitchFamily="18" charset="0"/>
                                        </a:rPr>
                                      </m:ctrlPr>
                                    </m:dPr>
                                    <m:e>
                                      <m:r>
                                        <a:rPr lang="zh-CN" altLang="en-US" i="1">
                                          <a:latin typeface="Cambria Math" panose="02040503050406030204" pitchFamily="18" charset="0"/>
                                        </a:rPr>
                                        <m:t>𝐹</m:t>
                                      </m:r>
                                    </m:e>
                                  </m:d>
                                </m:e>
                              </m:d>
                            </m:e>
                          </m:d>
                        </m:e>
                      </m:d>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880745" y="4923790"/>
                <a:ext cx="4420235" cy="563245"/>
              </a:xfrm>
              <a:prstGeom prst="rect">
                <a:avLst/>
              </a:prstGeom>
              <a:blipFill rotWithShape="1">
                <a:blip r:embed="rId3"/>
                <a:stretch>
                  <a:fillRect/>
                </a:stretch>
              </a:blipFill>
            </p:spPr>
            <p:txBody>
              <a:bodyPr/>
              <a:p>
                <a:r>
                  <a:rPr lang="zh-CN" altLang="en-US">
                    <a:noFill/>
                  </a:rPr>
                  <a:t> </a:t>
                </a:r>
                <a:endParaRPr lang="zh-CN" altLang="en-US">
                  <a:noFill/>
                </a:endParaRPr>
              </a:p>
            </p:txBody>
          </p:sp>
        </mc:Fallback>
      </mc:AlternateContent>
      <p:sp>
        <p:nvSpPr>
          <p:cNvPr id="5" name="文本框 4"/>
          <p:cNvSpPr txBox="1"/>
          <p:nvPr/>
        </p:nvSpPr>
        <p:spPr>
          <a:xfrm>
            <a:off x="7092950" y="2920365"/>
            <a:ext cx="4719320" cy="2348230"/>
          </a:xfrm>
          <a:prstGeom prst="rect">
            <a:avLst/>
          </a:prstGeom>
          <a:noFill/>
        </p:spPr>
        <p:txBody>
          <a:bodyPr wrap="square" rtlCol="0">
            <a:spAutoFit/>
          </a:bodyPr>
          <a:p>
            <a:pPr fontAlgn="auto">
              <a:lnSpc>
                <a:spcPts val="2200"/>
              </a:lnSpc>
            </a:pPr>
            <a:r>
              <a:rPr lang="en-US" altLang="zh-CN" sz="1600"/>
              <a:t>        </a:t>
            </a:r>
            <a:r>
              <a:rPr lang="zh-CN" altLang="en-US" sz="1600"/>
              <a:t>式中</a:t>
            </a:r>
            <a:r>
              <a:rPr lang="en-US" altLang="zh-CN" sz="1600"/>
              <a:t>CAT</a:t>
            </a:r>
            <a:r>
              <a:rPr lang="zh-CN" altLang="en-US" sz="1600"/>
              <a:t>表示将特征图进行拼接，</a:t>
            </a:r>
            <a:r>
              <a:rPr lang="en-US" altLang="zh-CN" sz="1600"/>
              <a:t>f</a:t>
            </a:r>
            <a:r>
              <a:rPr lang="en-US" altLang="zh-CN" sz="1600" baseline="30000"/>
              <a:t>7*7</a:t>
            </a:r>
            <a:r>
              <a:rPr lang="zh-CN" altLang="en-US" sz="1600"/>
              <a:t>表示进行卷积核大小为</a:t>
            </a:r>
            <a:r>
              <a:rPr lang="en-US" altLang="zh-CN" sz="1600"/>
              <a:t>7x7</a:t>
            </a:r>
            <a:r>
              <a:rPr lang="zh-CN" altLang="en-US" sz="1600"/>
              <a:t>的卷积操作，</a:t>
            </a:r>
            <a:r>
              <a:rPr lang="zh-CN" altLang="en-US" sz="1600">
                <a:latin typeface="微软雅黑" panose="020B0503020204020204" pitchFamily="34" charset="-122"/>
                <a:ea typeface="微软雅黑" panose="020B0503020204020204" pitchFamily="34" charset="-122"/>
              </a:rPr>
              <a:t>σ</a:t>
            </a:r>
            <a:r>
              <a:rPr lang="zh-CN" altLang="en-US" sz="1600"/>
              <a:t>表示</a:t>
            </a:r>
            <a:r>
              <a:rPr lang="en-US" altLang="zh-CN" sz="1600"/>
              <a:t>sigmoid</a:t>
            </a:r>
            <a:r>
              <a:rPr lang="zh-CN" altLang="en-US" sz="1600"/>
              <a:t>激活函数。</a:t>
            </a:r>
            <a:endParaRPr lang="zh-CN" altLang="en-US"/>
          </a:p>
          <a:p>
            <a:pPr fontAlgn="auto">
              <a:lnSpc>
                <a:spcPts val="2200"/>
              </a:lnSpc>
            </a:pPr>
            <a:r>
              <a:rPr lang="en-US" altLang="zh-CN"/>
              <a:t>   </a:t>
            </a:r>
            <a:endParaRPr lang="en-US" altLang="zh-CN"/>
          </a:p>
          <a:p>
            <a:pPr fontAlgn="auto">
              <a:lnSpc>
                <a:spcPts val="2200"/>
              </a:lnSpc>
            </a:pPr>
            <a:r>
              <a:rPr lang="zh-CN" altLang="en-US" sz="1600"/>
              <a:t>        空间注意力机制主要关注特征的空间位置信息，其设计的</a:t>
            </a:r>
            <a:r>
              <a:rPr lang="zh-CN" altLang="en-US" sz="1600" b="1"/>
              <a:t>出发点在于使得分类网络关注的特征所在的空间位置能获得较高的权重，同时抑制无关特征空间位置对结果的影响</a:t>
            </a:r>
            <a:r>
              <a:rPr lang="zh-CN" altLang="en-US" sz="1600"/>
              <a: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27962">
        <p:fade/>
      </p:transition>
    </mc:Choice>
    <mc:Fallback>
      <p:transition spd="med" advTm="27962">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隐写分析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6"/>
          <p:cNvSpPr txBox="1"/>
          <p:nvPr/>
        </p:nvSpPr>
        <p:spPr>
          <a:xfrm>
            <a:off x="534670" y="1082675"/>
            <a:ext cx="5222240" cy="587375"/>
          </a:xfrm>
          <a:prstGeom prst="rect">
            <a:avLst/>
          </a:prstGeom>
          <a:noFill/>
        </p:spPr>
        <p:txBody>
          <a:bodyPr wrap="square" lIns="0" tIns="48000" rIns="0" bIns="48000" rtlCol="0">
            <a:spAutoFit/>
          </a:bodyPr>
          <a:p>
            <a:r>
              <a:rPr lang="en-US" altLang="zh-CN" sz="3200" b="1" dirty="0">
                <a:solidFill>
                  <a:srgbClr val="004EA2"/>
                </a:solidFill>
                <a:latin typeface="微软雅黑" panose="020B0503020204020204" pitchFamily="34" charset="-122"/>
                <a:ea typeface="微软雅黑" panose="020B0503020204020204" pitchFamily="34" charset="-122"/>
              </a:rPr>
              <a:t>2.3 </a:t>
            </a:r>
            <a:r>
              <a:rPr lang="zh-CN" altLang="en-US" sz="3200" b="1" dirty="0">
                <a:solidFill>
                  <a:srgbClr val="004EA2"/>
                </a:solidFill>
                <a:latin typeface="Times New Roman" panose="02020603050405020304" charset="0"/>
                <a:ea typeface="微软雅黑" panose="020B0503020204020204" pitchFamily="34" charset="-122"/>
                <a:cs typeface="Times New Roman" panose="02020603050405020304" charset="0"/>
              </a:rPr>
              <a:t>训练和测试</a:t>
            </a:r>
            <a:r>
              <a:rPr lang="zh-CN" altLang="en-US" sz="3200" b="1" dirty="0">
                <a:solidFill>
                  <a:srgbClr val="004EA2"/>
                </a:solidFill>
                <a:latin typeface="Times New Roman" panose="02020603050405020304" charset="0"/>
                <a:ea typeface="微软雅黑" panose="020B0503020204020204" pitchFamily="34" charset="-122"/>
                <a:cs typeface="Times New Roman" panose="02020603050405020304" charset="0"/>
              </a:rPr>
              <a:t>输出</a:t>
            </a:r>
            <a:endParaRPr lang="zh-CN" altLang="en-US" sz="3200" b="1" dirty="0">
              <a:solidFill>
                <a:srgbClr val="004EA2"/>
              </a:solidFill>
              <a:latin typeface="Times New Roman" panose="02020603050405020304" charset="0"/>
              <a:ea typeface="微软雅黑" panose="020B0503020204020204" pitchFamily="34" charset="-122"/>
              <a:cs typeface="Times New Roman" panose="02020603050405020304" charset="0"/>
            </a:endParaRPr>
          </a:p>
        </p:txBody>
      </p:sp>
      <p:pic>
        <p:nvPicPr>
          <p:cNvPr id="18" name="图片 7"/>
          <p:cNvPicPr>
            <a:picLocks noChangeAspect="1"/>
          </p:cNvPicPr>
          <p:nvPr/>
        </p:nvPicPr>
        <p:blipFill>
          <a:blip r:embed="rId1"/>
          <a:srcRect l="3680" t="6144" b="12672"/>
          <a:stretch>
            <a:fillRect/>
          </a:stretch>
        </p:blipFill>
        <p:spPr>
          <a:xfrm>
            <a:off x="2211070" y="2612390"/>
            <a:ext cx="3362325" cy="2116455"/>
          </a:xfrm>
          <a:prstGeom prst="rect">
            <a:avLst/>
          </a:prstGeom>
          <a:noFill/>
          <a:ln>
            <a:noFill/>
          </a:ln>
        </p:spPr>
      </p:pic>
      <p:pic>
        <p:nvPicPr>
          <p:cNvPr id="68" name="图片 30"/>
          <p:cNvPicPr>
            <a:picLocks noChangeAspect="1"/>
          </p:cNvPicPr>
          <p:nvPr/>
        </p:nvPicPr>
        <p:blipFill>
          <a:blip r:embed="rId3"/>
          <a:srcRect b="9427"/>
          <a:stretch>
            <a:fillRect/>
          </a:stretch>
        </p:blipFill>
        <p:spPr>
          <a:xfrm>
            <a:off x="6717030" y="2604770"/>
            <a:ext cx="3362325" cy="2124075"/>
          </a:xfrm>
          <a:prstGeom prst="rect">
            <a:avLst/>
          </a:prstGeom>
          <a:noFill/>
          <a:ln>
            <a:noFill/>
          </a:ln>
        </p:spPr>
      </p:pic>
      <p:sp>
        <p:nvSpPr>
          <p:cNvPr id="7" name="文本框 6"/>
          <p:cNvSpPr txBox="1"/>
          <p:nvPr/>
        </p:nvSpPr>
        <p:spPr>
          <a:xfrm>
            <a:off x="726440" y="1870710"/>
            <a:ext cx="5358130" cy="368300"/>
          </a:xfrm>
          <a:prstGeom prst="rect">
            <a:avLst/>
          </a:prstGeom>
          <a:noFill/>
        </p:spPr>
        <p:txBody>
          <a:bodyPr wrap="square" rtlCol="0">
            <a:spAutoFit/>
          </a:bodyPr>
          <a:p>
            <a:r>
              <a:rPr lang="zh-CN" altLang="en-US" b="1"/>
              <a:t>训练输出 </a:t>
            </a:r>
            <a:r>
              <a:rPr lang="en-US" altLang="zh-CN" b="1"/>
              <a:t>(</a:t>
            </a:r>
            <a:r>
              <a:rPr lang="zh-CN" altLang="en-US" b="1"/>
              <a:t>以</a:t>
            </a:r>
            <a:r>
              <a:rPr lang="en-US" altLang="zh-CN" b="1"/>
              <a:t>WOW</a:t>
            </a:r>
            <a:r>
              <a:rPr lang="zh-CN" altLang="en-US" b="1"/>
              <a:t>隐写术</a:t>
            </a:r>
            <a:r>
              <a:rPr lang="en-US" altLang="zh-CN" b="1"/>
              <a:t>1.0bpp</a:t>
            </a:r>
            <a:r>
              <a:rPr lang="zh-CN" altLang="en-US" b="1">
                <a:sym typeface="+mn-ea"/>
              </a:rPr>
              <a:t>嵌入率</a:t>
            </a:r>
            <a:r>
              <a:rPr lang="zh-CN" altLang="en-US" b="1"/>
              <a:t>为例</a:t>
            </a:r>
            <a:r>
              <a:rPr lang="en-US" altLang="zh-CN" b="1"/>
              <a:t>)</a:t>
            </a:r>
            <a:endParaRPr lang="en-US" altLang="zh-CN" b="1"/>
          </a:p>
        </p:txBody>
      </p:sp>
      <p:sp>
        <p:nvSpPr>
          <p:cNvPr id="2" name="文本框 1"/>
          <p:cNvSpPr txBox="1"/>
          <p:nvPr/>
        </p:nvSpPr>
        <p:spPr>
          <a:xfrm>
            <a:off x="2555240" y="4789805"/>
            <a:ext cx="2930525" cy="337185"/>
          </a:xfrm>
          <a:prstGeom prst="rect">
            <a:avLst/>
          </a:prstGeom>
          <a:noFill/>
        </p:spPr>
        <p:txBody>
          <a:bodyPr wrap="square" rtlCol="0">
            <a:spAutoFit/>
          </a:bodyPr>
          <a:p>
            <a:r>
              <a:rPr lang="zh-CN" altLang="en-US" sz="1600"/>
              <a:t>未加入</a:t>
            </a:r>
            <a:r>
              <a:rPr lang="en-US" altLang="zh-CN" sz="1600"/>
              <a:t>CBAM</a:t>
            </a:r>
            <a:r>
              <a:rPr lang="zh-CN" altLang="en-US" sz="1600"/>
              <a:t>的损失下降曲线</a:t>
            </a:r>
            <a:endParaRPr lang="zh-CN" altLang="en-US" sz="1600"/>
          </a:p>
        </p:txBody>
      </p:sp>
      <p:sp>
        <p:nvSpPr>
          <p:cNvPr id="3" name="文本框 2"/>
          <p:cNvSpPr txBox="1"/>
          <p:nvPr/>
        </p:nvSpPr>
        <p:spPr>
          <a:xfrm>
            <a:off x="6985635" y="4789805"/>
            <a:ext cx="2930525" cy="337185"/>
          </a:xfrm>
          <a:prstGeom prst="rect">
            <a:avLst/>
          </a:prstGeom>
          <a:noFill/>
        </p:spPr>
        <p:txBody>
          <a:bodyPr wrap="square" rtlCol="0">
            <a:spAutoFit/>
          </a:bodyPr>
          <a:p>
            <a:r>
              <a:rPr lang="zh-CN" altLang="en-US" sz="1600"/>
              <a:t>加入</a:t>
            </a:r>
            <a:r>
              <a:rPr lang="en-US" altLang="zh-CN" sz="1600"/>
              <a:t>CBAM</a:t>
            </a:r>
            <a:r>
              <a:rPr lang="zh-CN" altLang="en-US" sz="1600"/>
              <a:t>的损失下降曲线</a:t>
            </a:r>
            <a:endParaRPr lang="zh-CN" altLang="en-US" sz="1600"/>
          </a:p>
        </p:txBody>
      </p:sp>
      <p:sp>
        <p:nvSpPr>
          <p:cNvPr id="5" name="文本框 4"/>
          <p:cNvSpPr txBox="1"/>
          <p:nvPr/>
        </p:nvSpPr>
        <p:spPr>
          <a:xfrm>
            <a:off x="2770505" y="5467985"/>
            <a:ext cx="7145655" cy="655320"/>
          </a:xfrm>
          <a:prstGeom prst="rect">
            <a:avLst/>
          </a:prstGeom>
          <a:noFill/>
        </p:spPr>
        <p:txBody>
          <a:bodyPr wrap="square" rtlCol="0">
            <a:spAutoFit/>
          </a:bodyPr>
          <a:p>
            <a:pPr fontAlgn="auto">
              <a:lnSpc>
                <a:spcPts val="2200"/>
              </a:lnSpc>
            </a:pPr>
            <a:r>
              <a:rPr lang="en-US" altLang="zh-CN" sz="1600"/>
              <a:t>        </a:t>
            </a:r>
            <a:r>
              <a:rPr lang="zh-CN" altLang="en-US" sz="1600"/>
              <a:t>相比于未加入</a:t>
            </a:r>
            <a:r>
              <a:rPr lang="en-US" altLang="zh-CN" sz="1600"/>
              <a:t>CBAM</a:t>
            </a:r>
            <a:r>
              <a:rPr lang="zh-CN" altLang="en-US" sz="1600"/>
              <a:t>注意力机制的原始</a:t>
            </a:r>
            <a:r>
              <a:rPr lang="en-US" altLang="zh-CN" sz="1600"/>
              <a:t>SRNet</a:t>
            </a:r>
            <a:r>
              <a:rPr lang="zh-CN" altLang="en-US" sz="1600"/>
              <a:t>，加入</a:t>
            </a:r>
            <a:r>
              <a:rPr lang="en-US" altLang="zh-CN" sz="1600"/>
              <a:t>CBAM</a:t>
            </a:r>
            <a:r>
              <a:rPr lang="zh-CN" altLang="en-US" sz="1600"/>
              <a:t>注意力机制后，改进后的模型收敛速度更快，并且最终训练的</a:t>
            </a:r>
            <a:r>
              <a:rPr lang="en-US" altLang="zh-CN" sz="1600"/>
              <a:t>loss</a:t>
            </a:r>
            <a:r>
              <a:rPr lang="zh-CN" altLang="en-US" sz="1600"/>
              <a:t>值更小。</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22803">
        <p:fade/>
      </p:transition>
    </mc:Choice>
    <mc:Fallback>
      <p:transition spd="med" advTm="22803">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隐写分析</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73735" y="1410335"/>
            <a:ext cx="2226310" cy="368300"/>
          </a:xfrm>
          <a:prstGeom prst="rect">
            <a:avLst/>
          </a:prstGeom>
          <a:noFill/>
        </p:spPr>
        <p:txBody>
          <a:bodyPr wrap="square" rtlCol="0">
            <a:spAutoFit/>
          </a:bodyPr>
          <a:p>
            <a:r>
              <a:rPr lang="zh-CN" altLang="en-US" b="1"/>
              <a:t>模型测试输出</a:t>
            </a:r>
            <a:endParaRPr lang="zh-CN" altLang="en-US" b="1"/>
          </a:p>
        </p:txBody>
      </p:sp>
      <p:graphicFrame>
        <p:nvGraphicFramePr>
          <p:cNvPr id="2" name="对象 -2147482620"/>
          <p:cNvGraphicFramePr>
            <a:graphicFrameLocks noChangeAspect="1"/>
          </p:cNvGraphicFramePr>
          <p:nvPr/>
        </p:nvGraphicFramePr>
        <p:xfrm>
          <a:off x="1430655" y="4148455"/>
          <a:ext cx="3602355" cy="707390"/>
        </p:xfrm>
        <a:graphic>
          <a:graphicData uri="http://schemas.openxmlformats.org/presentationml/2006/ole">
            <mc:AlternateContent xmlns:mc="http://schemas.openxmlformats.org/markup-compatibility/2006">
              <mc:Choice xmlns:v="urn:schemas-microsoft-com:vml" Requires="v">
                <p:oleObj spid="_x0000_s3076" name="" r:id="rId2" imgW="2005965" imgH="393700" progId="Equation.DSMT4">
                  <p:embed/>
                </p:oleObj>
              </mc:Choice>
              <mc:Fallback>
                <p:oleObj name="" r:id="rId2" imgW="2005965" imgH="393700" progId="Equation.DSMT4">
                  <p:embed/>
                  <p:pic>
                    <p:nvPicPr>
                      <p:cNvPr id="0" name="图片 3075"/>
                      <p:cNvPicPr/>
                      <p:nvPr/>
                    </p:nvPicPr>
                    <p:blipFill>
                      <a:blip r:embed="rId3"/>
                      <a:stretch>
                        <a:fillRect/>
                      </a:stretch>
                    </p:blipFill>
                    <p:spPr>
                      <a:xfrm>
                        <a:off x="1430655" y="4148455"/>
                        <a:ext cx="3602355" cy="707390"/>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4"/>
          <a:srcRect t="4271" b="3333"/>
          <a:stretch>
            <a:fillRect/>
          </a:stretch>
        </p:blipFill>
        <p:spPr>
          <a:xfrm>
            <a:off x="326390" y="2339975"/>
            <a:ext cx="5950585" cy="1591945"/>
          </a:xfrm>
          <a:prstGeom prst="rect">
            <a:avLst/>
          </a:prstGeom>
        </p:spPr>
      </p:pic>
      <p:sp>
        <p:nvSpPr>
          <p:cNvPr id="8" name="文本框 7"/>
          <p:cNvSpPr txBox="1"/>
          <p:nvPr/>
        </p:nvSpPr>
        <p:spPr>
          <a:xfrm>
            <a:off x="326390" y="5214620"/>
            <a:ext cx="6139180" cy="368300"/>
          </a:xfrm>
          <a:prstGeom prst="rect">
            <a:avLst/>
          </a:prstGeom>
          <a:noFill/>
        </p:spPr>
        <p:txBody>
          <a:bodyPr wrap="square" rtlCol="0">
            <a:spAutoFit/>
          </a:bodyPr>
          <a:p>
            <a:r>
              <a:rPr lang="zh-CN" altLang="en-US"/>
              <a:t>得到模型的混淆矩阵之后，根据公式计算出模型的准确率。</a:t>
            </a:r>
            <a:endParaRPr lang="zh-CN" altLang="en-US"/>
          </a:p>
        </p:txBody>
      </p:sp>
      <p:pic>
        <p:nvPicPr>
          <p:cNvPr id="74" name="图片 36"/>
          <p:cNvPicPr>
            <a:picLocks noChangeAspect="1"/>
          </p:cNvPicPr>
          <p:nvPr/>
        </p:nvPicPr>
        <p:blipFill>
          <a:blip r:embed="rId5"/>
          <a:srcRect l="2541" t="1805" r="1012" b="1101"/>
          <a:stretch>
            <a:fillRect/>
          </a:stretch>
        </p:blipFill>
        <p:spPr>
          <a:xfrm>
            <a:off x="6917690" y="1624965"/>
            <a:ext cx="4810125" cy="3813810"/>
          </a:xfrm>
          <a:prstGeom prst="rect">
            <a:avLst/>
          </a:prstGeom>
          <a:noFill/>
          <a:ln>
            <a:noFill/>
          </a:ln>
        </p:spPr>
      </p:pic>
      <p:sp>
        <p:nvSpPr>
          <p:cNvPr id="9" name="文本框 8"/>
          <p:cNvSpPr txBox="1"/>
          <p:nvPr/>
        </p:nvSpPr>
        <p:spPr>
          <a:xfrm>
            <a:off x="7372350" y="5507990"/>
            <a:ext cx="4154170" cy="655320"/>
          </a:xfrm>
          <a:prstGeom prst="rect">
            <a:avLst/>
          </a:prstGeom>
          <a:noFill/>
        </p:spPr>
        <p:txBody>
          <a:bodyPr wrap="square" rtlCol="0">
            <a:spAutoFit/>
          </a:bodyPr>
          <a:p>
            <a:pPr fontAlgn="auto">
              <a:lnSpc>
                <a:spcPts val="2200"/>
              </a:lnSpc>
            </a:pPr>
            <a:r>
              <a:rPr lang="zh-CN" altLang="en-US" sz="1600"/>
              <a:t>增加</a:t>
            </a:r>
            <a:r>
              <a:rPr lang="en-US" altLang="zh-CN" sz="1600"/>
              <a:t>CBAM</a:t>
            </a:r>
            <a:r>
              <a:rPr lang="zh-CN" altLang="en-US" sz="1600"/>
              <a:t>注意力模块前后准确率直方图</a:t>
            </a:r>
            <a:endParaRPr lang="zh-CN" altLang="en-US" sz="1600"/>
          </a:p>
          <a:p>
            <a:pPr fontAlgn="auto">
              <a:lnSpc>
                <a:spcPts val="2200"/>
              </a:lnSpc>
            </a:pPr>
            <a:r>
              <a:rPr lang="en-US" altLang="zh-CN" sz="1600"/>
              <a:t>(</a:t>
            </a:r>
            <a:r>
              <a:rPr lang="zh-CN" altLang="en-US" sz="1600"/>
              <a:t>蓝</a:t>
            </a:r>
            <a:r>
              <a:rPr lang="en-US" altLang="zh-CN" sz="1600"/>
              <a:t>: </a:t>
            </a:r>
            <a:r>
              <a:rPr lang="zh-CN" altLang="en-US" sz="1600"/>
              <a:t>原始</a:t>
            </a:r>
            <a:r>
              <a:rPr lang="en-US" altLang="zh-CN" sz="1600"/>
              <a:t>SRNet</a:t>
            </a:r>
            <a:r>
              <a:rPr lang="zh-CN" altLang="en-US" sz="1600"/>
              <a:t>模型  黄</a:t>
            </a:r>
            <a:r>
              <a:rPr lang="en-US" altLang="zh-CN" sz="1600"/>
              <a:t>: </a:t>
            </a:r>
            <a:r>
              <a:rPr lang="zh-CN" altLang="en-US" sz="1600"/>
              <a:t>增加</a:t>
            </a:r>
            <a:r>
              <a:rPr lang="en-US" altLang="zh-CN" sz="1600"/>
              <a:t>CBAM</a:t>
            </a:r>
            <a:r>
              <a:rPr lang="zh-CN" altLang="en-US" sz="1600"/>
              <a:t>后的模型</a:t>
            </a:r>
            <a:r>
              <a:rPr lang="en-US" altLang="zh-CN" sz="1600"/>
              <a:t>)</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advTm="26951">
        <p:fade/>
      </p:transition>
    </mc:Choice>
    <mc:Fallback>
      <p:transition spd="med" advTm="2695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175949" y="1088967"/>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01</a:t>
            </a:r>
            <a:endParaRPr lang="zh-CN" altLang="en-US" sz="2400" b="1" dirty="0">
              <a:latin typeface="微软雅黑" panose="020B0503020204020204" pitchFamily="34" charset="-122"/>
              <a:ea typeface="微软雅黑" panose="020B0503020204020204" pitchFamily="34" charset="-122"/>
            </a:endParaRPr>
          </a:p>
        </p:txBody>
      </p:sp>
      <p:sp>
        <p:nvSpPr>
          <p:cNvPr id="17" name="圆角矩形 16"/>
          <p:cNvSpPr/>
          <p:nvPr/>
        </p:nvSpPr>
        <p:spPr>
          <a:xfrm>
            <a:off x="-1743421" y="1776690"/>
            <a:ext cx="5651845" cy="30734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882709"/>
            <a:ext cx="5261917" cy="2861362"/>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09437" y="6163965"/>
            <a:ext cx="2173125" cy="577143"/>
          </a:xfrm>
          <a:prstGeom prst="rect">
            <a:avLst/>
          </a:prstGeom>
        </p:spPr>
      </p:pic>
      <p:sp>
        <p:nvSpPr>
          <p:cNvPr id="59" name="圆角矩形 58"/>
          <p:cNvSpPr/>
          <p:nvPr/>
        </p:nvSpPr>
        <p:spPr>
          <a:xfrm>
            <a:off x="6495393" y="1088967"/>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研究内容及</a:t>
            </a:r>
            <a:r>
              <a:rPr lang="zh-CN" altLang="en-US" sz="2400" b="1" dirty="0"/>
              <a:t>背景</a:t>
            </a:r>
            <a:endParaRPr lang="zh-CN" altLang="en-US" sz="2400" b="1" dirty="0"/>
          </a:p>
        </p:txBody>
      </p:sp>
      <p:sp>
        <p:nvSpPr>
          <p:cNvPr id="60" name="圆角矩形 59"/>
          <p:cNvSpPr/>
          <p:nvPr/>
        </p:nvSpPr>
        <p:spPr>
          <a:xfrm>
            <a:off x="6495393" y="2056890"/>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ym typeface="+mn-ea"/>
              </a:rPr>
              <a:t>图像隐写分析</a:t>
            </a:r>
            <a:endParaRPr lang="zh-CN" altLang="en-US" sz="2400" b="1" dirty="0"/>
          </a:p>
        </p:txBody>
      </p:sp>
      <p:sp>
        <p:nvSpPr>
          <p:cNvPr id="61" name="圆角矩形 60"/>
          <p:cNvSpPr/>
          <p:nvPr/>
        </p:nvSpPr>
        <p:spPr>
          <a:xfrm>
            <a:off x="6495393" y="3024817"/>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ym typeface="+mn-ea"/>
              </a:rPr>
              <a:t>图像隐写去除</a:t>
            </a:r>
            <a:endParaRPr lang="zh-CN" altLang="en-US" sz="2400" b="1" dirty="0"/>
          </a:p>
        </p:txBody>
      </p:sp>
      <p:sp>
        <p:nvSpPr>
          <p:cNvPr id="62" name="圆角矩形 61"/>
          <p:cNvSpPr/>
          <p:nvPr/>
        </p:nvSpPr>
        <p:spPr>
          <a:xfrm>
            <a:off x="6495393" y="3992742"/>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隐写及隐写分析演示</a:t>
            </a:r>
            <a:r>
              <a:rPr lang="zh-CN" altLang="en-US" sz="2400" b="1" dirty="0"/>
              <a:t>系统</a:t>
            </a:r>
            <a:endParaRPr lang="zh-CN" altLang="en-US" sz="2400" b="1" dirty="0"/>
          </a:p>
        </p:txBody>
      </p:sp>
      <p:sp>
        <p:nvSpPr>
          <p:cNvPr id="63" name="圆角矩形 62"/>
          <p:cNvSpPr/>
          <p:nvPr/>
        </p:nvSpPr>
        <p:spPr>
          <a:xfrm>
            <a:off x="6495393" y="4960668"/>
            <a:ext cx="3994807" cy="577144"/>
          </a:xfrm>
          <a:prstGeom prst="roundRect">
            <a:avLst>
              <a:gd name="adj" fmla="val 50000"/>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论文总结</a:t>
            </a:r>
            <a:endParaRPr lang="zh-CN" altLang="en-US" sz="2400" b="1" dirty="0"/>
          </a:p>
        </p:txBody>
      </p:sp>
      <p:sp>
        <p:nvSpPr>
          <p:cNvPr id="64" name="TextBox 78"/>
          <p:cNvSpPr txBox="1"/>
          <p:nvPr/>
        </p:nvSpPr>
        <p:spPr>
          <a:xfrm>
            <a:off x="565975" y="361767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56156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
        <p:nvSpPr>
          <p:cNvPr id="18" name="矩形: 圆角 17"/>
          <p:cNvSpPr/>
          <p:nvPr/>
        </p:nvSpPr>
        <p:spPr>
          <a:xfrm>
            <a:off x="5175949" y="2056890"/>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02</a:t>
            </a:r>
            <a:endParaRPr lang="zh-CN" altLang="en-US" sz="2400" b="1" dirty="0">
              <a:latin typeface="微软雅黑" panose="020B0503020204020204" pitchFamily="34" charset="-122"/>
              <a:ea typeface="微软雅黑" panose="020B0503020204020204" pitchFamily="34" charset="-122"/>
            </a:endParaRPr>
          </a:p>
        </p:txBody>
      </p:sp>
      <p:sp>
        <p:nvSpPr>
          <p:cNvPr id="19" name="矩形: 圆角 18"/>
          <p:cNvSpPr/>
          <p:nvPr/>
        </p:nvSpPr>
        <p:spPr>
          <a:xfrm>
            <a:off x="5175949" y="3024814"/>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03</a:t>
            </a:r>
            <a:endParaRPr lang="zh-CN" altLang="en-US" sz="2400" b="1" dirty="0">
              <a:latin typeface="微软雅黑" panose="020B0503020204020204" pitchFamily="34" charset="-122"/>
              <a:ea typeface="微软雅黑" panose="020B0503020204020204" pitchFamily="34" charset="-122"/>
            </a:endParaRPr>
          </a:p>
        </p:txBody>
      </p:sp>
      <p:sp>
        <p:nvSpPr>
          <p:cNvPr id="20" name="矩形: 圆角 19"/>
          <p:cNvSpPr/>
          <p:nvPr/>
        </p:nvSpPr>
        <p:spPr>
          <a:xfrm>
            <a:off x="5175949" y="3992743"/>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04</a:t>
            </a:r>
            <a:endParaRPr lang="zh-CN" altLang="en-US" sz="2400" b="1" dirty="0">
              <a:latin typeface="微软雅黑" panose="020B0503020204020204" pitchFamily="34" charset="-122"/>
              <a:ea typeface="微软雅黑" panose="020B0503020204020204" pitchFamily="34" charset="-122"/>
            </a:endParaRPr>
          </a:p>
        </p:txBody>
      </p:sp>
      <p:sp>
        <p:nvSpPr>
          <p:cNvPr id="21" name="矩形: 圆角 20"/>
          <p:cNvSpPr/>
          <p:nvPr/>
        </p:nvSpPr>
        <p:spPr>
          <a:xfrm>
            <a:off x="5175949" y="4960669"/>
            <a:ext cx="789056" cy="577143"/>
          </a:xfrm>
          <a:prstGeom prst="roundRect">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05</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833">
        <p:fade/>
      </p:transition>
    </mc:Choice>
    <mc:Fallback>
      <p:transition spd="med" advTm="383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00879"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Part.3</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4EA2"/>
                </a:solidFill>
                <a:latin typeface="微软雅黑" panose="020B0503020204020204" pitchFamily="34" charset="-122"/>
                <a:ea typeface="微软雅黑" panose="020B0503020204020204" pitchFamily="34" charset="-122"/>
              </a:rPr>
              <a:t>图像</a:t>
            </a:r>
            <a:r>
              <a:rPr lang="zh-CN" altLang="en-US" sz="4000" b="1" spc="600" dirty="0">
                <a:solidFill>
                  <a:srgbClr val="004EA2"/>
                </a:solidFill>
                <a:latin typeface="微软雅黑" panose="020B0503020204020204" pitchFamily="34" charset="-122"/>
                <a:ea typeface="微软雅黑" panose="020B0503020204020204" pitchFamily="34" charset="-122"/>
              </a:rPr>
              <a:t>隐写去除</a:t>
            </a:r>
            <a:endParaRPr lang="zh-CN" altLang="en-US" sz="4000" b="1" spc="600" dirty="0">
              <a:solidFill>
                <a:srgbClr val="004EA2"/>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66253" y="944304"/>
            <a:ext cx="5498346" cy="14132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559">
        <p:fade/>
      </p:transition>
    </mc:Choice>
    <mc:Fallback>
      <p:transition spd="med" advTm="2559">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内容和</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隐写去除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6"/>
          <p:cNvSpPr txBox="1"/>
          <p:nvPr/>
        </p:nvSpPr>
        <p:spPr>
          <a:xfrm>
            <a:off x="534670" y="1071245"/>
            <a:ext cx="4925695" cy="587375"/>
          </a:xfrm>
          <a:prstGeom prst="rect">
            <a:avLst/>
          </a:prstGeom>
          <a:noFill/>
        </p:spPr>
        <p:txBody>
          <a:bodyPr wrap="square" lIns="0" tIns="48000" rIns="0" bIns="48000" rtlCol="0">
            <a:spAutoFit/>
          </a:bodyPr>
          <a:lstStyle/>
          <a:p>
            <a:r>
              <a:rPr lang="en-US" altLang="zh-CN" sz="3200" b="1" dirty="0">
                <a:solidFill>
                  <a:srgbClr val="004EA2"/>
                </a:solidFill>
                <a:latin typeface="微软雅黑" panose="020B0503020204020204" pitchFamily="34" charset="-122"/>
                <a:ea typeface="微软雅黑" panose="020B0503020204020204" pitchFamily="34" charset="-122"/>
              </a:rPr>
              <a:t>3.1 DDSP</a:t>
            </a:r>
            <a:r>
              <a:rPr lang="zh-CN" altLang="en-US" sz="3200" b="1" dirty="0">
                <a:solidFill>
                  <a:srgbClr val="004EA2"/>
                </a:solidFill>
                <a:latin typeface="微软雅黑" panose="020B0503020204020204" pitchFamily="34" charset="-122"/>
                <a:ea typeface="微软雅黑" panose="020B0503020204020204" pitchFamily="34" charset="-122"/>
              </a:rPr>
              <a:t>网络模型概述</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rcRect r="594"/>
          <a:stretch>
            <a:fillRect/>
          </a:stretch>
        </p:blipFill>
        <p:spPr>
          <a:xfrm>
            <a:off x="534670" y="2678430"/>
            <a:ext cx="6284595" cy="2380615"/>
          </a:xfrm>
          <a:prstGeom prst="rect">
            <a:avLst/>
          </a:prstGeom>
        </p:spPr>
      </p:pic>
      <p:sp>
        <p:nvSpPr>
          <p:cNvPr id="3" name="文本框 2"/>
          <p:cNvSpPr txBox="1"/>
          <p:nvPr/>
        </p:nvSpPr>
        <p:spPr>
          <a:xfrm>
            <a:off x="7215505" y="2204720"/>
            <a:ext cx="4509770" cy="3476625"/>
          </a:xfrm>
          <a:prstGeom prst="rect">
            <a:avLst/>
          </a:prstGeom>
          <a:noFill/>
        </p:spPr>
        <p:txBody>
          <a:bodyPr wrap="square" rtlCol="0">
            <a:spAutoFit/>
          </a:bodyPr>
          <a:p>
            <a:pPr fontAlgn="auto">
              <a:lnSpc>
                <a:spcPts val="2200"/>
              </a:lnSpc>
            </a:pPr>
            <a:r>
              <a:rPr lang="en-US" altLang="zh-CN" sz="1600"/>
              <a:t>       </a:t>
            </a:r>
            <a:r>
              <a:rPr lang="en-US" altLang="zh-CN" sz="1600" b="1"/>
              <a:t>DDSP</a:t>
            </a:r>
            <a:r>
              <a:rPr lang="zh-CN" altLang="en-US" sz="1600" b="1">
                <a:sym typeface="+mn-ea"/>
              </a:rPr>
              <a:t>隐写去除</a:t>
            </a:r>
            <a:r>
              <a:rPr lang="zh-CN" altLang="en-US" sz="1600" b="1"/>
              <a:t>网络模型是一个</a:t>
            </a:r>
            <a:r>
              <a:rPr lang="en-US" altLang="zh-CN" sz="1600" b="1"/>
              <a:t>GAN</a:t>
            </a:r>
            <a:r>
              <a:rPr lang="zh-CN" altLang="en-US" sz="1600" b="1"/>
              <a:t>生成对抗网络</a:t>
            </a:r>
            <a:r>
              <a:rPr lang="zh-CN" altLang="en-US" sz="1600"/>
              <a:t>，输入为含密图像，输出是去除隐秘信息后的图像，需要</a:t>
            </a:r>
            <a:r>
              <a:rPr lang="zh-CN" altLang="en-US" sz="1600" b="1"/>
              <a:t>保证输入图像和输出图像的视觉效果没有明显差异</a:t>
            </a:r>
            <a:r>
              <a:rPr lang="zh-CN" altLang="en-US" sz="1600"/>
              <a:t>。网络分为生成器</a:t>
            </a:r>
            <a:r>
              <a:rPr lang="en-US" altLang="zh-CN" sz="1600"/>
              <a:t>Generator</a:t>
            </a:r>
            <a:r>
              <a:rPr lang="zh-CN" altLang="en-US" sz="1600"/>
              <a:t>和鉴别器</a:t>
            </a:r>
            <a:r>
              <a:rPr lang="en-US" altLang="zh-CN" sz="1600"/>
              <a:t>Discriminator</a:t>
            </a:r>
            <a:r>
              <a:rPr lang="zh-CN" altLang="en-US" sz="1600"/>
              <a:t>两部分。</a:t>
            </a:r>
            <a:endParaRPr lang="zh-CN" altLang="en-US" sz="1600"/>
          </a:p>
          <a:p>
            <a:pPr fontAlgn="auto">
              <a:lnSpc>
                <a:spcPts val="2200"/>
              </a:lnSpc>
            </a:pPr>
            <a:endParaRPr lang="zh-CN" altLang="en-US" sz="1600"/>
          </a:p>
          <a:p>
            <a:pPr fontAlgn="auto">
              <a:lnSpc>
                <a:spcPts val="2200"/>
              </a:lnSpc>
            </a:pPr>
            <a:r>
              <a:rPr lang="zh-CN" altLang="en-US" sz="1600"/>
              <a:t>        </a:t>
            </a:r>
            <a:r>
              <a:rPr lang="zh-CN" altLang="en-US" sz="1600" b="1"/>
              <a:t>生成器</a:t>
            </a:r>
            <a:r>
              <a:rPr lang="en-US" altLang="zh-CN" sz="1600" b="1"/>
              <a:t>Generator</a:t>
            </a:r>
            <a:r>
              <a:rPr lang="zh-CN" altLang="en-US" sz="1600" b="1"/>
              <a:t>是一个自编码器</a:t>
            </a:r>
            <a:r>
              <a:rPr lang="zh-CN" altLang="en-US" sz="1600"/>
              <a:t>，经过自编码器中的</a:t>
            </a:r>
            <a:r>
              <a:rPr lang="en-US" altLang="zh-CN" sz="1600"/>
              <a:t>Encoder</a:t>
            </a:r>
            <a:r>
              <a:rPr lang="zh-CN" altLang="en-US" sz="1600"/>
              <a:t>和解码器</a:t>
            </a:r>
            <a:r>
              <a:rPr lang="en-US" altLang="zh-CN" sz="1600"/>
              <a:t>Decoder</a:t>
            </a:r>
            <a:r>
              <a:rPr lang="zh-CN" altLang="en-US" sz="1600"/>
              <a:t>后，</a:t>
            </a:r>
            <a:r>
              <a:rPr lang="zh-CN" altLang="en-US" sz="1600" b="1"/>
              <a:t>可以实现图像隐写去除</a:t>
            </a:r>
            <a:r>
              <a:rPr lang="zh-CN" altLang="en-US" sz="1600"/>
              <a:t>。</a:t>
            </a:r>
            <a:endParaRPr lang="zh-CN" altLang="en-US" sz="1600"/>
          </a:p>
          <a:p>
            <a:pPr fontAlgn="auto">
              <a:lnSpc>
                <a:spcPts val="2200"/>
              </a:lnSpc>
            </a:pPr>
            <a:endParaRPr lang="zh-CN" altLang="en-US" sz="1600"/>
          </a:p>
          <a:p>
            <a:pPr fontAlgn="auto">
              <a:lnSpc>
                <a:spcPts val="2200"/>
              </a:lnSpc>
            </a:pPr>
            <a:r>
              <a:rPr lang="zh-CN" altLang="en-US" sz="1600"/>
              <a:t>        鉴别器</a:t>
            </a:r>
            <a:r>
              <a:rPr lang="en-US" altLang="zh-CN" sz="1600">
                <a:sym typeface="+mn-ea"/>
              </a:rPr>
              <a:t>Discriminator</a:t>
            </a:r>
            <a:r>
              <a:rPr lang="zh-CN" altLang="en-US" sz="1600"/>
              <a:t>是一个普通的卷积神经网络，</a:t>
            </a:r>
            <a:r>
              <a:rPr lang="zh-CN" altLang="en-US" sz="1600" b="1"/>
              <a:t>作用是进一步提升生成图像的视觉质量</a:t>
            </a:r>
            <a:r>
              <a:rPr lang="zh-CN" altLang="en-US" sz="1600"/>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6500">
        <p:fade/>
      </p:transition>
    </mc:Choice>
    <mc:Fallback>
      <p:transition spd="med" advTm="26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隐写去除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13"/>
          <p:cNvPicPr>
            <a:picLocks noChangeAspect="1"/>
          </p:cNvPicPr>
          <p:nvPr/>
        </p:nvPicPr>
        <p:blipFill>
          <a:blip r:embed="rId2"/>
          <a:stretch>
            <a:fillRect/>
          </a:stretch>
        </p:blipFill>
        <p:spPr>
          <a:xfrm>
            <a:off x="1212850" y="2760345"/>
            <a:ext cx="4967605" cy="2279015"/>
          </a:xfrm>
          <a:prstGeom prst="rect">
            <a:avLst/>
          </a:prstGeom>
          <a:noFill/>
          <a:ln>
            <a:noFill/>
          </a:ln>
        </p:spPr>
      </p:pic>
      <p:sp>
        <p:nvSpPr>
          <p:cNvPr id="7" name="文本框 6"/>
          <p:cNvSpPr txBox="1"/>
          <p:nvPr/>
        </p:nvSpPr>
        <p:spPr>
          <a:xfrm>
            <a:off x="534670" y="2025015"/>
            <a:ext cx="3630295" cy="368300"/>
          </a:xfrm>
          <a:prstGeom prst="rect">
            <a:avLst/>
          </a:prstGeom>
          <a:noFill/>
        </p:spPr>
        <p:txBody>
          <a:bodyPr wrap="square" rtlCol="0">
            <a:spAutoFit/>
          </a:bodyPr>
          <a:p>
            <a:r>
              <a:rPr lang="zh-CN" altLang="en-US" b="1"/>
              <a:t>自编码器</a:t>
            </a:r>
            <a:r>
              <a:rPr lang="en-US" altLang="zh-CN" b="1"/>
              <a:t>AutoEncoder</a:t>
            </a:r>
            <a:r>
              <a:rPr lang="zh-CN" altLang="en-US" b="1"/>
              <a:t>网络结构</a:t>
            </a:r>
            <a:endParaRPr lang="zh-CN" altLang="en-US" b="1"/>
          </a:p>
        </p:txBody>
      </p:sp>
      <p:sp>
        <p:nvSpPr>
          <p:cNvPr id="3" name="文本框 2"/>
          <p:cNvSpPr txBox="1"/>
          <p:nvPr/>
        </p:nvSpPr>
        <p:spPr>
          <a:xfrm>
            <a:off x="6778625" y="2584450"/>
            <a:ext cx="5007610" cy="2630170"/>
          </a:xfrm>
          <a:prstGeom prst="rect">
            <a:avLst/>
          </a:prstGeom>
          <a:noFill/>
        </p:spPr>
        <p:txBody>
          <a:bodyPr wrap="square" rtlCol="0">
            <a:spAutoFit/>
          </a:bodyPr>
          <a:p>
            <a:pPr fontAlgn="auto">
              <a:lnSpc>
                <a:spcPts val="2200"/>
              </a:lnSpc>
            </a:pPr>
            <a:r>
              <a:rPr lang="en-US" altLang="zh-CN" sz="1600"/>
              <a:t>        </a:t>
            </a:r>
            <a:r>
              <a:rPr lang="zh-CN" altLang="en-US" sz="1600"/>
              <a:t>自编码器是深度学习中典型的</a:t>
            </a:r>
            <a:r>
              <a:rPr lang="zh-CN" altLang="en-US" sz="1600" b="1"/>
              <a:t>无监督学习模型</a:t>
            </a:r>
            <a:r>
              <a:rPr lang="zh-CN" altLang="en-US" sz="1600"/>
              <a:t>，包含编码器</a:t>
            </a:r>
            <a:r>
              <a:rPr lang="en-US" altLang="zh-CN" sz="1600"/>
              <a:t>E</a:t>
            </a:r>
            <a:r>
              <a:rPr lang="zh-CN" altLang="en-US" sz="1600"/>
              <a:t>ncoder和解码器</a:t>
            </a:r>
            <a:r>
              <a:rPr lang="en-US" altLang="zh-CN" sz="1600"/>
              <a:t>D</a:t>
            </a:r>
            <a:r>
              <a:rPr lang="zh-CN" altLang="en-US" sz="1600"/>
              <a:t>ecoder两部分，</a:t>
            </a:r>
            <a:r>
              <a:rPr lang="zh-CN" altLang="en-US" sz="1600" b="1"/>
              <a:t>其作用简单来说就是用自身的高阶特征编码自己</a:t>
            </a:r>
            <a:r>
              <a:rPr lang="zh-CN" altLang="en-US" sz="1600"/>
              <a:t>。</a:t>
            </a:r>
            <a:endParaRPr lang="zh-CN" altLang="en-US" sz="1600"/>
          </a:p>
          <a:p>
            <a:pPr fontAlgn="auto">
              <a:lnSpc>
                <a:spcPts val="2200"/>
              </a:lnSpc>
            </a:pPr>
            <a:endParaRPr lang="zh-CN" altLang="en-US" sz="1600"/>
          </a:p>
          <a:p>
            <a:pPr fontAlgn="auto">
              <a:lnSpc>
                <a:spcPts val="2200"/>
              </a:lnSpc>
            </a:pPr>
            <a:r>
              <a:rPr lang="zh-CN" altLang="en-US" sz="1600"/>
              <a:t>        编码器中的</a:t>
            </a:r>
            <a:r>
              <a:rPr lang="en-US" altLang="zh-CN" sz="1600"/>
              <a:t>E</a:t>
            </a:r>
            <a:r>
              <a:rPr lang="zh-CN" altLang="en-US" sz="1600"/>
              <a:t>ncoder从庞杂的输入中提取特征（</a:t>
            </a:r>
            <a:r>
              <a:rPr lang="zh-CN" altLang="en-US" sz="1600" b="1"/>
              <a:t>这些高维特征几乎可以表示输入本身，相比于原始输入更加凝练</a:t>
            </a:r>
            <a:r>
              <a:rPr lang="zh-CN" altLang="en-US" sz="1600"/>
              <a:t>），而后将提取的特征输入到</a:t>
            </a:r>
            <a:r>
              <a:rPr lang="en-US" altLang="zh-CN" sz="1600"/>
              <a:t>D</a:t>
            </a:r>
            <a:r>
              <a:rPr lang="zh-CN" altLang="en-US" sz="1600"/>
              <a:t>ecoder中，</a:t>
            </a:r>
            <a:r>
              <a:rPr lang="en-US" altLang="zh-CN" sz="1600"/>
              <a:t>D</a:t>
            </a:r>
            <a:r>
              <a:rPr lang="zh-CN" altLang="en-US" sz="1600"/>
              <a:t>ecoder再根据这些特征进行复原，期望尽可能的恢复到和之前输入的状态一致。</a:t>
            </a:r>
            <a:endParaRPr lang="zh-CN" altLang="en-US" sz="1600"/>
          </a:p>
        </p:txBody>
      </p:sp>
      <p:sp>
        <p:nvSpPr>
          <p:cNvPr id="5" name="TextBox 6"/>
          <p:cNvSpPr txBox="1"/>
          <p:nvPr/>
        </p:nvSpPr>
        <p:spPr>
          <a:xfrm>
            <a:off x="534670" y="1071245"/>
            <a:ext cx="3930650" cy="587375"/>
          </a:xfrm>
          <a:prstGeom prst="rect">
            <a:avLst/>
          </a:prstGeom>
          <a:noFill/>
        </p:spPr>
        <p:txBody>
          <a:bodyPr wrap="square" lIns="0" tIns="48000" rIns="0" bIns="48000" rtlCol="0">
            <a:spAutoFit/>
          </a:bodyPr>
          <a:p>
            <a:r>
              <a:rPr lang="en-US" altLang="zh-CN" sz="3200" b="1" dirty="0">
                <a:solidFill>
                  <a:srgbClr val="004EA2"/>
                </a:solidFill>
                <a:latin typeface="微软雅黑" panose="020B0503020204020204" pitchFamily="34" charset="-122"/>
                <a:ea typeface="微软雅黑" panose="020B0503020204020204" pitchFamily="34" charset="-122"/>
              </a:rPr>
              <a:t>3.2 </a:t>
            </a:r>
            <a:r>
              <a:rPr lang="zh-CN" altLang="en-US" sz="3200" b="1" dirty="0">
                <a:solidFill>
                  <a:srgbClr val="004EA2"/>
                </a:solidFill>
                <a:latin typeface="微软雅黑" panose="020B0503020204020204" pitchFamily="34" charset="-122"/>
                <a:ea typeface="微软雅黑" panose="020B0503020204020204" pitchFamily="34" charset="-122"/>
              </a:rPr>
              <a:t>生成器网络结构</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12740">
        <p:fade/>
      </p:transition>
    </mc:Choice>
    <mc:Fallback>
      <p:transition spd="med" advTm="1274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隐写去除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726440" y="1700530"/>
            <a:ext cx="7539355" cy="2075180"/>
          </a:xfrm>
          <a:prstGeom prst="rect">
            <a:avLst/>
          </a:prstGeom>
        </p:spPr>
      </p:pic>
      <p:sp>
        <p:nvSpPr>
          <p:cNvPr id="7" name="文本框 6"/>
          <p:cNvSpPr txBox="1"/>
          <p:nvPr/>
        </p:nvSpPr>
        <p:spPr>
          <a:xfrm>
            <a:off x="726440" y="1236345"/>
            <a:ext cx="1790065" cy="368300"/>
          </a:xfrm>
          <a:prstGeom prst="rect">
            <a:avLst/>
          </a:prstGeom>
          <a:noFill/>
        </p:spPr>
        <p:txBody>
          <a:bodyPr wrap="square" rtlCol="0">
            <a:spAutoFit/>
          </a:bodyPr>
          <a:p>
            <a:r>
              <a:rPr lang="zh-CN" altLang="en-US" b="1"/>
              <a:t>去噪自编码器</a:t>
            </a:r>
            <a:endParaRPr lang="zh-CN" altLang="en-US" b="1"/>
          </a:p>
        </p:txBody>
      </p:sp>
      <p:sp>
        <p:nvSpPr>
          <p:cNvPr id="3" name="文本框 2"/>
          <p:cNvSpPr txBox="1"/>
          <p:nvPr/>
        </p:nvSpPr>
        <p:spPr>
          <a:xfrm>
            <a:off x="3709035" y="4495800"/>
            <a:ext cx="2305050" cy="368300"/>
          </a:xfrm>
          <a:prstGeom prst="rect">
            <a:avLst/>
          </a:prstGeom>
          <a:noFill/>
        </p:spPr>
        <p:txBody>
          <a:bodyPr wrap="square" rtlCol="0">
            <a:spAutoFit/>
          </a:bodyPr>
          <a:p>
            <a:r>
              <a:rPr lang="zh-CN" altLang="en-US" b="1"/>
              <a:t>隐写去除</a:t>
            </a:r>
            <a:r>
              <a:rPr lang="zh-CN" altLang="en-US" b="1"/>
              <a:t>自编码器</a:t>
            </a:r>
            <a:endParaRPr lang="zh-CN" altLang="en-US" b="1"/>
          </a:p>
        </p:txBody>
      </p:sp>
      <p:pic>
        <p:nvPicPr>
          <p:cNvPr id="4" name="图片 3"/>
          <p:cNvPicPr>
            <a:picLocks noChangeAspect="1"/>
          </p:cNvPicPr>
          <p:nvPr/>
        </p:nvPicPr>
        <p:blipFill>
          <a:blip r:embed="rId3"/>
          <a:srcRect t="6865" b="4242"/>
          <a:stretch>
            <a:fillRect/>
          </a:stretch>
        </p:blipFill>
        <p:spPr>
          <a:xfrm>
            <a:off x="3709035" y="4987290"/>
            <a:ext cx="8335645" cy="1463675"/>
          </a:xfrm>
          <a:prstGeom prst="rect">
            <a:avLst/>
          </a:prstGeom>
        </p:spPr>
      </p:pic>
      <p:sp>
        <p:nvSpPr>
          <p:cNvPr id="5" name="圆角右箭头 4"/>
          <p:cNvSpPr/>
          <p:nvPr/>
        </p:nvSpPr>
        <p:spPr>
          <a:xfrm rot="5400000">
            <a:off x="8328025" y="3709670"/>
            <a:ext cx="1229360" cy="628650"/>
          </a:xfrm>
          <a:prstGeom prst="bentArrow">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 name="文本框 5"/>
          <p:cNvSpPr txBox="1"/>
          <p:nvPr/>
        </p:nvSpPr>
        <p:spPr>
          <a:xfrm>
            <a:off x="9309100" y="3839845"/>
            <a:ext cx="1151890" cy="368300"/>
          </a:xfrm>
          <a:prstGeom prst="rect">
            <a:avLst/>
          </a:prstGeom>
          <a:noFill/>
        </p:spPr>
        <p:txBody>
          <a:bodyPr wrap="square" rtlCol="0">
            <a:spAutoFit/>
          </a:bodyPr>
          <a:p>
            <a:r>
              <a:rPr lang="zh-CN" altLang="en-US"/>
              <a:t>类比思考</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9608">
        <p:fade/>
      </p:transition>
    </mc:Choice>
    <mc:Fallback>
      <p:transition spd="med" advTm="3960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隐写去除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14"/>
          <p:cNvPicPr>
            <a:picLocks noChangeAspect="1"/>
          </p:cNvPicPr>
          <p:nvPr/>
        </p:nvPicPr>
        <p:blipFill>
          <a:blip r:embed="rId2"/>
          <a:srcRect l="843" t="-4148" r="361" b="-4148"/>
          <a:stretch>
            <a:fillRect/>
          </a:stretch>
        </p:blipFill>
        <p:spPr>
          <a:xfrm>
            <a:off x="2524760" y="1725295"/>
            <a:ext cx="6741160" cy="2146935"/>
          </a:xfrm>
          <a:prstGeom prst="rect">
            <a:avLst/>
          </a:prstGeom>
          <a:noFill/>
          <a:ln>
            <a:noFill/>
          </a:ln>
        </p:spPr>
      </p:pic>
      <p:pic>
        <p:nvPicPr>
          <p:cNvPr id="83" name="图片 17"/>
          <p:cNvPicPr>
            <a:picLocks noChangeAspect="1"/>
          </p:cNvPicPr>
          <p:nvPr/>
        </p:nvPicPr>
        <p:blipFill>
          <a:blip r:embed="rId3"/>
          <a:stretch>
            <a:fillRect/>
          </a:stretch>
        </p:blipFill>
        <p:spPr>
          <a:xfrm>
            <a:off x="2524760" y="4232275"/>
            <a:ext cx="6741160" cy="2165985"/>
          </a:xfrm>
          <a:prstGeom prst="rect">
            <a:avLst/>
          </a:prstGeom>
          <a:noFill/>
          <a:ln>
            <a:noFill/>
          </a:ln>
        </p:spPr>
      </p:pic>
      <p:sp>
        <p:nvSpPr>
          <p:cNvPr id="7" name="文本框 6"/>
          <p:cNvSpPr txBox="1"/>
          <p:nvPr/>
        </p:nvSpPr>
        <p:spPr>
          <a:xfrm>
            <a:off x="630555" y="1227455"/>
            <a:ext cx="3247390" cy="368300"/>
          </a:xfrm>
          <a:prstGeom prst="rect">
            <a:avLst/>
          </a:prstGeom>
          <a:noFill/>
        </p:spPr>
        <p:txBody>
          <a:bodyPr wrap="square" rtlCol="0">
            <a:spAutoFit/>
          </a:bodyPr>
          <a:p>
            <a:r>
              <a:rPr lang="en-US" altLang="zh-CN" b="1"/>
              <a:t>Encoder</a:t>
            </a:r>
            <a:r>
              <a:rPr lang="zh-CN" altLang="en-US" b="1"/>
              <a:t>和</a:t>
            </a:r>
            <a:r>
              <a:rPr lang="en-US" altLang="zh-CN" b="1"/>
              <a:t>Decoder</a:t>
            </a:r>
            <a:r>
              <a:rPr lang="zh-CN" altLang="en-US" b="1"/>
              <a:t>网络结构</a:t>
            </a:r>
            <a:endParaRPr lang="zh-CN" altLang="en-US" b="1"/>
          </a:p>
        </p:txBody>
      </p:sp>
      <p:sp>
        <p:nvSpPr>
          <p:cNvPr id="2" name="文本框 1"/>
          <p:cNvSpPr txBox="1"/>
          <p:nvPr/>
        </p:nvSpPr>
        <p:spPr>
          <a:xfrm>
            <a:off x="4478655" y="3811270"/>
            <a:ext cx="2540000" cy="337185"/>
          </a:xfrm>
          <a:prstGeom prst="rect">
            <a:avLst/>
          </a:prstGeom>
          <a:noFill/>
        </p:spPr>
        <p:txBody>
          <a:bodyPr wrap="square" rtlCol="0">
            <a:spAutoFit/>
          </a:bodyPr>
          <a:p>
            <a:r>
              <a:rPr lang="zh-CN" altLang="en-US" sz="1600"/>
              <a:t>编码器</a:t>
            </a:r>
            <a:r>
              <a:rPr lang="en-US" altLang="zh-CN" sz="1600"/>
              <a:t>Encoder</a:t>
            </a:r>
            <a:r>
              <a:rPr lang="zh-CN" altLang="en-US" sz="1600"/>
              <a:t>网络结构</a:t>
            </a:r>
            <a:endParaRPr lang="zh-CN" altLang="en-US" sz="1600"/>
          </a:p>
        </p:txBody>
      </p:sp>
      <p:sp>
        <p:nvSpPr>
          <p:cNvPr id="3" name="文本框 2"/>
          <p:cNvSpPr txBox="1"/>
          <p:nvPr/>
        </p:nvSpPr>
        <p:spPr>
          <a:xfrm>
            <a:off x="4522470" y="6398260"/>
            <a:ext cx="2453005" cy="337185"/>
          </a:xfrm>
          <a:prstGeom prst="rect">
            <a:avLst/>
          </a:prstGeom>
          <a:noFill/>
        </p:spPr>
        <p:txBody>
          <a:bodyPr wrap="square" rtlCol="0">
            <a:spAutoFit/>
          </a:bodyPr>
          <a:p>
            <a:r>
              <a:rPr lang="zh-CN" altLang="en-US" sz="1600"/>
              <a:t>解码器</a:t>
            </a:r>
            <a:r>
              <a:rPr lang="en-US" altLang="zh-CN" sz="1600"/>
              <a:t>Decoder</a:t>
            </a:r>
            <a:r>
              <a:rPr lang="zh-CN" altLang="en-US" sz="1600"/>
              <a:t>网络结构</a:t>
            </a:r>
            <a:endParaRPr lang="zh-CN" altLang="en-US" sz="1600"/>
          </a:p>
        </p:txBody>
      </p:sp>
      <p:sp>
        <p:nvSpPr>
          <p:cNvPr id="4" name="文本框 3"/>
          <p:cNvSpPr txBox="1"/>
          <p:nvPr/>
        </p:nvSpPr>
        <p:spPr>
          <a:xfrm>
            <a:off x="9910445" y="2972435"/>
            <a:ext cx="1797050" cy="368300"/>
          </a:xfrm>
          <a:prstGeom prst="rect">
            <a:avLst/>
          </a:prstGeom>
          <a:noFill/>
        </p:spPr>
        <p:txBody>
          <a:bodyPr wrap="square" rtlCol="0">
            <a:spAutoFit/>
          </a:bodyPr>
          <a:p>
            <a:r>
              <a:rPr lang="en-US" altLang="zh-CN"/>
              <a:t>[N, 1, 256, 256]</a:t>
            </a:r>
            <a:endParaRPr lang="en-US" altLang="zh-CN"/>
          </a:p>
        </p:txBody>
      </p:sp>
      <p:sp>
        <p:nvSpPr>
          <p:cNvPr id="5" name="文本框 4"/>
          <p:cNvSpPr txBox="1"/>
          <p:nvPr/>
        </p:nvSpPr>
        <p:spPr>
          <a:xfrm>
            <a:off x="9910445" y="3835400"/>
            <a:ext cx="1797050" cy="368300"/>
          </a:xfrm>
          <a:prstGeom prst="rect">
            <a:avLst/>
          </a:prstGeom>
          <a:noFill/>
        </p:spPr>
        <p:txBody>
          <a:bodyPr wrap="square" rtlCol="0">
            <a:spAutoFit/>
          </a:bodyPr>
          <a:p>
            <a:r>
              <a:rPr lang="en-US" altLang="zh-CN"/>
              <a:t>[N, 64, 128, 128]</a:t>
            </a:r>
            <a:endParaRPr lang="en-US" altLang="zh-CN"/>
          </a:p>
        </p:txBody>
      </p:sp>
      <p:sp>
        <p:nvSpPr>
          <p:cNvPr id="6" name="文本框 5"/>
          <p:cNvSpPr txBox="1"/>
          <p:nvPr/>
        </p:nvSpPr>
        <p:spPr>
          <a:xfrm>
            <a:off x="9956165" y="4704080"/>
            <a:ext cx="1797050" cy="368300"/>
          </a:xfrm>
          <a:prstGeom prst="rect">
            <a:avLst/>
          </a:prstGeom>
          <a:noFill/>
        </p:spPr>
        <p:txBody>
          <a:bodyPr wrap="square" rtlCol="0">
            <a:spAutoFit/>
          </a:bodyPr>
          <a:p>
            <a:r>
              <a:rPr lang="en-US" altLang="zh-CN"/>
              <a:t>[N, 1, 256, 256]</a:t>
            </a:r>
            <a:endParaRPr lang="en-US" altLang="zh-CN"/>
          </a:p>
        </p:txBody>
      </p:sp>
      <p:sp>
        <p:nvSpPr>
          <p:cNvPr id="10" name="下箭头 9"/>
          <p:cNvSpPr/>
          <p:nvPr/>
        </p:nvSpPr>
        <p:spPr>
          <a:xfrm>
            <a:off x="10725785" y="3453765"/>
            <a:ext cx="165735" cy="357505"/>
          </a:xfrm>
          <a:prstGeom prst="downArrow">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下箭头 10"/>
          <p:cNvSpPr/>
          <p:nvPr/>
        </p:nvSpPr>
        <p:spPr>
          <a:xfrm>
            <a:off x="10725785" y="4275455"/>
            <a:ext cx="165735" cy="357505"/>
          </a:xfrm>
          <a:prstGeom prst="downArrow">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4915">
        <p:fade/>
      </p:transition>
    </mc:Choice>
    <mc:Fallback>
      <p:transition spd="med" advTm="4915">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隐写去除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6"/>
          <p:cNvSpPr txBox="1"/>
          <p:nvPr/>
        </p:nvSpPr>
        <p:spPr>
          <a:xfrm>
            <a:off x="534670" y="1090295"/>
            <a:ext cx="4097020" cy="587375"/>
          </a:xfrm>
          <a:prstGeom prst="rect">
            <a:avLst/>
          </a:prstGeom>
          <a:noFill/>
        </p:spPr>
        <p:txBody>
          <a:bodyPr wrap="square" lIns="0" tIns="48000" rIns="0" bIns="48000" rtlCol="0">
            <a:spAutoFit/>
          </a:bodyPr>
          <a:p>
            <a:r>
              <a:rPr lang="en-US" altLang="zh-CN" sz="3200" b="1" dirty="0">
                <a:solidFill>
                  <a:srgbClr val="004EA2"/>
                </a:solidFill>
                <a:latin typeface="微软雅黑" panose="020B0503020204020204" pitchFamily="34" charset="-122"/>
                <a:ea typeface="微软雅黑" panose="020B0503020204020204" pitchFamily="34" charset="-122"/>
              </a:rPr>
              <a:t>3.3 </a:t>
            </a:r>
            <a:r>
              <a:rPr lang="zh-CN" altLang="en-US" sz="3200" b="1" dirty="0">
                <a:solidFill>
                  <a:srgbClr val="004EA2"/>
                </a:solidFill>
                <a:latin typeface="微软雅黑" panose="020B0503020204020204" pitchFamily="34" charset="-122"/>
                <a:ea typeface="微软雅黑" panose="020B0503020204020204" pitchFamily="34" charset="-122"/>
              </a:rPr>
              <a:t>鉴别器网络结构</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rcRect l="7993" t="14598" r="8393"/>
          <a:stretch>
            <a:fillRect/>
          </a:stretch>
        </p:blipFill>
        <p:spPr>
          <a:xfrm>
            <a:off x="726440" y="2298065"/>
            <a:ext cx="10917555" cy="2262505"/>
          </a:xfrm>
          <a:prstGeom prst="rect">
            <a:avLst/>
          </a:prstGeom>
        </p:spPr>
      </p:pic>
      <p:sp>
        <p:nvSpPr>
          <p:cNvPr id="7" name="文本框 6"/>
          <p:cNvSpPr txBox="1"/>
          <p:nvPr/>
        </p:nvSpPr>
        <p:spPr>
          <a:xfrm>
            <a:off x="534670" y="1803400"/>
            <a:ext cx="3091180" cy="368300"/>
          </a:xfrm>
          <a:prstGeom prst="rect">
            <a:avLst/>
          </a:prstGeom>
          <a:noFill/>
        </p:spPr>
        <p:txBody>
          <a:bodyPr wrap="square" rtlCol="0">
            <a:spAutoFit/>
          </a:bodyPr>
          <a:p>
            <a:r>
              <a:rPr lang="en-US" b="1"/>
              <a:t>Discriminator</a:t>
            </a:r>
            <a:r>
              <a:rPr lang="zh-CN" altLang="en-US" b="1"/>
              <a:t>网络</a:t>
            </a:r>
            <a:r>
              <a:rPr lang="zh-CN" altLang="en-US" b="1"/>
              <a:t>结构图</a:t>
            </a:r>
            <a:endParaRPr lang="zh-CN" altLang="en-US" b="1"/>
          </a:p>
        </p:txBody>
      </p:sp>
      <p:sp>
        <p:nvSpPr>
          <p:cNvPr id="3" name="文本框 2"/>
          <p:cNvSpPr txBox="1"/>
          <p:nvPr/>
        </p:nvSpPr>
        <p:spPr>
          <a:xfrm>
            <a:off x="1339215" y="4748530"/>
            <a:ext cx="8062595" cy="1783715"/>
          </a:xfrm>
          <a:prstGeom prst="rect">
            <a:avLst/>
          </a:prstGeom>
          <a:noFill/>
        </p:spPr>
        <p:txBody>
          <a:bodyPr wrap="square" rtlCol="0">
            <a:spAutoFit/>
          </a:bodyPr>
          <a:p>
            <a:pPr fontAlgn="auto">
              <a:lnSpc>
                <a:spcPts val="2200"/>
              </a:lnSpc>
            </a:pPr>
            <a:r>
              <a:rPr lang="en-US" altLang="zh-CN" sz="1600" b="1"/>
              <a:t>        </a:t>
            </a:r>
            <a:r>
              <a:rPr lang="zh-CN" altLang="en-US" sz="1600" b="1"/>
              <a:t>鉴别器是一个普通的卷积神经网络</a:t>
            </a:r>
            <a:r>
              <a:rPr lang="zh-CN" altLang="en-US" sz="1600">
                <a:sym typeface="+mn-ea"/>
              </a:rPr>
              <a:t>，先预训练自编码器，当自编码器收敛之后，将其带入到</a:t>
            </a:r>
            <a:r>
              <a:rPr lang="en-US" altLang="zh-CN" sz="1600">
                <a:sym typeface="+mn-ea"/>
              </a:rPr>
              <a:t>GAN</a:t>
            </a:r>
            <a:r>
              <a:rPr lang="zh-CN" altLang="en-US" sz="1600">
                <a:sym typeface="+mn-ea"/>
              </a:rPr>
              <a:t>网路中进行对抗训练</a:t>
            </a:r>
            <a:r>
              <a:rPr lang="zh-CN" altLang="en-US" sz="1600"/>
              <a:t>。</a:t>
            </a:r>
            <a:endParaRPr lang="zh-CN" altLang="en-US" sz="1600"/>
          </a:p>
          <a:p>
            <a:pPr fontAlgn="auto">
              <a:lnSpc>
                <a:spcPts val="2200"/>
              </a:lnSpc>
            </a:pPr>
            <a:r>
              <a:rPr lang="zh-CN" altLang="en-US" sz="1600" b="1"/>
              <a:t>       输入</a:t>
            </a:r>
            <a:r>
              <a:rPr lang="zh-CN" altLang="en-US" sz="1600"/>
              <a:t>：生成器输出的去隐写图片或真实的含密图片。</a:t>
            </a:r>
            <a:endParaRPr lang="zh-CN" altLang="en-US" sz="1600"/>
          </a:p>
          <a:p>
            <a:pPr fontAlgn="auto">
              <a:lnSpc>
                <a:spcPts val="2200"/>
              </a:lnSpc>
            </a:pPr>
            <a:r>
              <a:rPr lang="zh-CN" altLang="en-US" sz="1600" b="1"/>
              <a:t>       输出</a:t>
            </a:r>
            <a:r>
              <a:rPr lang="zh-CN" altLang="en-US" sz="1600"/>
              <a:t>：</a:t>
            </a:r>
            <a:r>
              <a:rPr lang="en-US" altLang="zh-CN" sz="1600"/>
              <a:t>0-1</a:t>
            </a:r>
            <a:r>
              <a:rPr lang="zh-CN" altLang="en-US" sz="1600"/>
              <a:t>之间的常数，表示输入图片是含密图像的概率。</a:t>
            </a:r>
            <a:endParaRPr lang="zh-CN" altLang="en-US" sz="1600"/>
          </a:p>
          <a:p>
            <a:pPr fontAlgn="auto">
              <a:lnSpc>
                <a:spcPts val="2200"/>
              </a:lnSpc>
            </a:pPr>
            <a:r>
              <a:rPr lang="zh-CN" altLang="en-US" sz="1600" b="1"/>
              <a:t>       鉴别器的任务</a:t>
            </a:r>
            <a:r>
              <a:rPr lang="zh-CN" altLang="en-US" sz="1600"/>
              <a:t>：进一步训练</a:t>
            </a:r>
            <a:r>
              <a:rPr lang="zh-CN" altLang="en-US" sz="1600"/>
              <a:t>自编码器，保证完成隐写去除的基础上，使输出的图像质量更高，和不包含秘密信息的原始图片在视觉效果上更加接近。</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20270">
        <p:fade/>
      </p:transition>
    </mc:Choice>
    <mc:Fallback>
      <p:transition spd="med" advTm="2027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隐写去除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6"/>
          <p:cNvSpPr txBox="1"/>
          <p:nvPr/>
        </p:nvSpPr>
        <p:spPr>
          <a:xfrm>
            <a:off x="534670" y="1071245"/>
            <a:ext cx="4035425" cy="587375"/>
          </a:xfrm>
          <a:prstGeom prst="rect">
            <a:avLst/>
          </a:prstGeom>
          <a:noFill/>
        </p:spPr>
        <p:txBody>
          <a:bodyPr wrap="square" lIns="0" tIns="48000" rIns="0" bIns="48000" rtlCol="0">
            <a:spAutoFit/>
          </a:bodyPr>
          <a:p>
            <a:r>
              <a:rPr lang="en-US" altLang="zh-CN" sz="3200" b="1" dirty="0">
                <a:solidFill>
                  <a:srgbClr val="004EA2"/>
                </a:solidFill>
                <a:latin typeface="微软雅黑" panose="020B0503020204020204" pitchFamily="34" charset="-122"/>
                <a:ea typeface="微软雅黑" panose="020B0503020204020204" pitchFamily="34" charset="-122"/>
              </a:rPr>
              <a:t>3.4 </a:t>
            </a:r>
            <a:r>
              <a:rPr lang="zh-CN" altLang="en-US" sz="3200" b="1" dirty="0">
                <a:solidFill>
                  <a:srgbClr val="004EA2"/>
                </a:solidFill>
                <a:latin typeface="微软雅黑" panose="020B0503020204020204" pitchFamily="34" charset="-122"/>
                <a:ea typeface="微软雅黑" panose="020B0503020204020204" pitchFamily="34" charset="-122"/>
              </a:rPr>
              <a:t>训练和测试输出</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pic>
        <p:nvPicPr>
          <p:cNvPr id="47" name="图片 12"/>
          <p:cNvPicPr>
            <a:picLocks noChangeAspect="1"/>
          </p:cNvPicPr>
          <p:nvPr/>
        </p:nvPicPr>
        <p:blipFill>
          <a:blip r:embed="rId2"/>
          <a:srcRect l="2674" t="2094" r="2377" b="12694"/>
          <a:stretch>
            <a:fillRect/>
          </a:stretch>
        </p:blipFill>
        <p:spPr>
          <a:xfrm>
            <a:off x="786765" y="2693670"/>
            <a:ext cx="3375025" cy="2277745"/>
          </a:xfrm>
          <a:prstGeom prst="rect">
            <a:avLst/>
          </a:prstGeom>
          <a:noFill/>
          <a:ln>
            <a:noFill/>
          </a:ln>
        </p:spPr>
      </p:pic>
      <p:pic>
        <p:nvPicPr>
          <p:cNvPr id="52" name="图片 15"/>
          <p:cNvPicPr>
            <a:picLocks noChangeAspect="1"/>
          </p:cNvPicPr>
          <p:nvPr/>
        </p:nvPicPr>
        <p:blipFill>
          <a:blip r:embed="rId3"/>
          <a:srcRect l="2268" t="2089" r="1134" b="11838"/>
          <a:stretch>
            <a:fillRect/>
          </a:stretch>
        </p:blipFill>
        <p:spPr>
          <a:xfrm>
            <a:off x="4394200" y="2693670"/>
            <a:ext cx="3403600" cy="2311400"/>
          </a:xfrm>
          <a:prstGeom prst="rect">
            <a:avLst/>
          </a:prstGeom>
          <a:noFill/>
          <a:ln>
            <a:noFill/>
          </a:ln>
        </p:spPr>
      </p:pic>
      <p:pic>
        <p:nvPicPr>
          <p:cNvPr id="53" name="图片 16"/>
          <p:cNvPicPr>
            <a:picLocks noChangeAspect="1"/>
          </p:cNvPicPr>
          <p:nvPr/>
        </p:nvPicPr>
        <p:blipFill>
          <a:blip r:embed="rId4"/>
          <a:srcRect t="2492" r="2685" b="12547"/>
          <a:stretch>
            <a:fillRect/>
          </a:stretch>
        </p:blipFill>
        <p:spPr>
          <a:xfrm>
            <a:off x="8036560" y="2705735"/>
            <a:ext cx="3489960" cy="2299335"/>
          </a:xfrm>
          <a:prstGeom prst="rect">
            <a:avLst/>
          </a:prstGeom>
          <a:noFill/>
          <a:ln>
            <a:noFill/>
          </a:ln>
        </p:spPr>
      </p:pic>
      <p:sp>
        <p:nvSpPr>
          <p:cNvPr id="7" name="文本框 6"/>
          <p:cNvSpPr txBox="1"/>
          <p:nvPr/>
        </p:nvSpPr>
        <p:spPr>
          <a:xfrm>
            <a:off x="534670" y="1951990"/>
            <a:ext cx="5105400" cy="368300"/>
          </a:xfrm>
          <a:prstGeom prst="rect">
            <a:avLst/>
          </a:prstGeom>
          <a:noFill/>
        </p:spPr>
        <p:txBody>
          <a:bodyPr wrap="square" rtlCol="0">
            <a:spAutoFit/>
          </a:bodyPr>
          <a:p>
            <a:r>
              <a:rPr lang="zh-CN" altLang="en-US" b="1">
                <a:sym typeface="+mn-ea"/>
              </a:rPr>
              <a:t>训练输出 </a:t>
            </a:r>
            <a:r>
              <a:rPr lang="en-US" altLang="zh-CN" b="1">
                <a:sym typeface="+mn-ea"/>
              </a:rPr>
              <a:t>(</a:t>
            </a:r>
            <a:r>
              <a:rPr lang="zh-CN" altLang="en-US" b="1">
                <a:sym typeface="+mn-ea"/>
              </a:rPr>
              <a:t>以</a:t>
            </a:r>
            <a:r>
              <a:rPr lang="en-US" altLang="zh-CN" b="1">
                <a:sym typeface="+mn-ea"/>
              </a:rPr>
              <a:t>HUGO</a:t>
            </a:r>
            <a:r>
              <a:rPr lang="zh-CN" altLang="en-US" b="1">
                <a:sym typeface="+mn-ea"/>
              </a:rPr>
              <a:t>隐写术</a:t>
            </a:r>
            <a:r>
              <a:rPr lang="en-US" altLang="zh-CN" b="1">
                <a:sym typeface="+mn-ea"/>
              </a:rPr>
              <a:t>1.0bpp</a:t>
            </a:r>
            <a:r>
              <a:rPr lang="zh-CN" altLang="en-US" b="1">
                <a:sym typeface="+mn-ea"/>
              </a:rPr>
              <a:t>嵌入率</a:t>
            </a:r>
            <a:r>
              <a:rPr lang="zh-CN" altLang="en-US" b="1">
                <a:sym typeface="+mn-ea"/>
              </a:rPr>
              <a:t>为例</a:t>
            </a:r>
            <a:r>
              <a:rPr lang="en-US" altLang="zh-CN" b="1">
                <a:sym typeface="+mn-ea"/>
              </a:rPr>
              <a:t>)</a:t>
            </a:r>
            <a:endParaRPr lang="zh-CN" altLang="en-US" b="1"/>
          </a:p>
        </p:txBody>
      </p:sp>
      <p:sp>
        <p:nvSpPr>
          <p:cNvPr id="2" name="文本框 1"/>
          <p:cNvSpPr txBox="1"/>
          <p:nvPr/>
        </p:nvSpPr>
        <p:spPr>
          <a:xfrm>
            <a:off x="1087120" y="5057775"/>
            <a:ext cx="2930525" cy="337185"/>
          </a:xfrm>
          <a:prstGeom prst="rect">
            <a:avLst/>
          </a:prstGeom>
          <a:noFill/>
        </p:spPr>
        <p:txBody>
          <a:bodyPr wrap="square" rtlCol="0">
            <a:spAutoFit/>
          </a:bodyPr>
          <a:p>
            <a:r>
              <a:rPr lang="zh-CN" altLang="en-US" sz="1600"/>
              <a:t>仅训练自编码器</a:t>
            </a:r>
            <a:r>
              <a:rPr lang="zh-CN" altLang="en-US" sz="1600"/>
              <a:t>损失下降曲线</a:t>
            </a:r>
            <a:endParaRPr lang="zh-CN" altLang="en-US" sz="1600"/>
          </a:p>
        </p:txBody>
      </p:sp>
      <p:sp>
        <p:nvSpPr>
          <p:cNvPr id="3" name="文本框 2"/>
          <p:cNvSpPr txBox="1"/>
          <p:nvPr/>
        </p:nvSpPr>
        <p:spPr>
          <a:xfrm>
            <a:off x="4774565" y="5057775"/>
            <a:ext cx="2642870" cy="337185"/>
          </a:xfrm>
          <a:prstGeom prst="rect">
            <a:avLst/>
          </a:prstGeom>
          <a:noFill/>
        </p:spPr>
        <p:txBody>
          <a:bodyPr wrap="square" rtlCol="0">
            <a:spAutoFit/>
          </a:bodyPr>
          <a:p>
            <a:r>
              <a:rPr lang="en-US" altLang="zh-CN" sz="1600"/>
              <a:t>GAN</a:t>
            </a:r>
            <a:r>
              <a:rPr lang="zh-CN" altLang="en-US" sz="1600"/>
              <a:t>鉴别器</a:t>
            </a:r>
            <a:r>
              <a:rPr lang="zh-CN" altLang="en-US" sz="1600"/>
              <a:t>损失下降曲线</a:t>
            </a:r>
            <a:endParaRPr lang="zh-CN" altLang="en-US" sz="1600"/>
          </a:p>
        </p:txBody>
      </p:sp>
      <p:sp>
        <p:nvSpPr>
          <p:cNvPr id="4" name="文本框 3"/>
          <p:cNvSpPr txBox="1"/>
          <p:nvPr/>
        </p:nvSpPr>
        <p:spPr>
          <a:xfrm>
            <a:off x="8549005" y="5057775"/>
            <a:ext cx="2642870" cy="337185"/>
          </a:xfrm>
          <a:prstGeom prst="rect">
            <a:avLst/>
          </a:prstGeom>
          <a:noFill/>
        </p:spPr>
        <p:txBody>
          <a:bodyPr wrap="square" rtlCol="0">
            <a:spAutoFit/>
          </a:bodyPr>
          <a:p>
            <a:r>
              <a:rPr lang="en-US" altLang="zh-CN" sz="1600"/>
              <a:t>GAN</a:t>
            </a:r>
            <a:r>
              <a:rPr lang="zh-CN" altLang="en-US" sz="1600"/>
              <a:t>自编码器</a:t>
            </a:r>
            <a:r>
              <a:rPr lang="zh-CN" altLang="en-US" sz="1600"/>
              <a:t>损失下降曲线</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8608">
        <p:fade/>
      </p:transition>
    </mc:Choice>
    <mc:Fallback>
      <p:transition spd="med" advTm="860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隐写去除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81965" y="1079500"/>
            <a:ext cx="1965960" cy="368300"/>
          </a:xfrm>
          <a:prstGeom prst="rect">
            <a:avLst/>
          </a:prstGeom>
          <a:noFill/>
        </p:spPr>
        <p:txBody>
          <a:bodyPr wrap="square" rtlCol="0">
            <a:spAutoFit/>
          </a:bodyPr>
          <a:p>
            <a:r>
              <a:rPr lang="zh-CN" altLang="en-US" b="1">
                <a:sym typeface="+mn-ea"/>
              </a:rPr>
              <a:t>模型测试</a:t>
            </a:r>
            <a:r>
              <a:rPr lang="zh-CN" altLang="en-US" b="1">
                <a:sym typeface="+mn-ea"/>
              </a:rPr>
              <a:t>输出</a:t>
            </a:r>
            <a:endParaRPr lang="zh-CN" altLang="en-US" b="1"/>
          </a:p>
        </p:txBody>
      </p:sp>
      <p:pic>
        <p:nvPicPr>
          <p:cNvPr id="55" name="图片 18"/>
          <p:cNvPicPr>
            <a:picLocks noChangeAspect="1"/>
          </p:cNvPicPr>
          <p:nvPr/>
        </p:nvPicPr>
        <p:blipFill>
          <a:blip r:embed="rId2"/>
          <a:stretch>
            <a:fillRect/>
          </a:stretch>
        </p:blipFill>
        <p:spPr>
          <a:xfrm>
            <a:off x="1524000" y="1447800"/>
            <a:ext cx="6529070" cy="2325370"/>
          </a:xfrm>
          <a:prstGeom prst="rect">
            <a:avLst/>
          </a:prstGeom>
          <a:noFill/>
          <a:ln>
            <a:noFill/>
          </a:ln>
        </p:spPr>
      </p:pic>
      <p:pic>
        <p:nvPicPr>
          <p:cNvPr id="57" name="图片 20"/>
          <p:cNvPicPr>
            <a:picLocks noChangeAspect="1"/>
          </p:cNvPicPr>
          <p:nvPr/>
        </p:nvPicPr>
        <p:blipFill>
          <a:blip r:embed="rId3"/>
          <a:srcRect t="4754"/>
          <a:stretch>
            <a:fillRect/>
          </a:stretch>
        </p:blipFill>
        <p:spPr>
          <a:xfrm>
            <a:off x="1524635" y="3839210"/>
            <a:ext cx="6598285" cy="2292350"/>
          </a:xfrm>
          <a:prstGeom prst="rect">
            <a:avLst/>
          </a:prstGeom>
          <a:noFill/>
          <a:ln>
            <a:noFill/>
          </a:ln>
        </p:spPr>
      </p:pic>
      <p:sp>
        <p:nvSpPr>
          <p:cNvPr id="2" name="文本框 1"/>
          <p:cNvSpPr txBox="1"/>
          <p:nvPr/>
        </p:nvSpPr>
        <p:spPr>
          <a:xfrm>
            <a:off x="8610600" y="4801235"/>
            <a:ext cx="3289935" cy="655320"/>
          </a:xfrm>
          <a:prstGeom prst="rect">
            <a:avLst/>
          </a:prstGeom>
          <a:noFill/>
        </p:spPr>
        <p:txBody>
          <a:bodyPr wrap="square" rtlCol="0">
            <a:spAutoFit/>
          </a:bodyPr>
          <a:p>
            <a:pPr fontAlgn="auto">
              <a:lnSpc>
                <a:spcPts val="2200"/>
              </a:lnSpc>
            </a:pPr>
            <a:r>
              <a:rPr lang="zh-CN" altLang="en-US" sz="1600"/>
              <a:t>        观察图像可知，隐写去除后的图片依旧保持较高的视觉质量。</a:t>
            </a:r>
            <a:endParaRPr lang="zh-CN" altLang="en-US" sz="1600"/>
          </a:p>
        </p:txBody>
      </p:sp>
      <p:sp>
        <p:nvSpPr>
          <p:cNvPr id="6" name="文本框 5"/>
          <p:cNvSpPr txBox="1"/>
          <p:nvPr/>
        </p:nvSpPr>
        <p:spPr>
          <a:xfrm>
            <a:off x="2274570" y="6131560"/>
            <a:ext cx="1010920" cy="306705"/>
          </a:xfrm>
          <a:prstGeom prst="rect">
            <a:avLst/>
          </a:prstGeom>
          <a:noFill/>
        </p:spPr>
        <p:txBody>
          <a:bodyPr wrap="square" rtlCol="0">
            <a:spAutoFit/>
          </a:bodyPr>
          <a:p>
            <a:r>
              <a:rPr lang="zh-CN" altLang="en-US" sz="1400"/>
              <a:t>原始图像</a:t>
            </a:r>
            <a:endParaRPr lang="zh-CN" altLang="en-US" sz="1400"/>
          </a:p>
        </p:txBody>
      </p:sp>
      <p:sp>
        <p:nvSpPr>
          <p:cNvPr id="8" name="文本框 7"/>
          <p:cNvSpPr txBox="1"/>
          <p:nvPr/>
        </p:nvSpPr>
        <p:spPr>
          <a:xfrm>
            <a:off x="4481830" y="6131560"/>
            <a:ext cx="1010920" cy="306705"/>
          </a:xfrm>
          <a:prstGeom prst="rect">
            <a:avLst/>
          </a:prstGeom>
          <a:noFill/>
        </p:spPr>
        <p:txBody>
          <a:bodyPr wrap="square" rtlCol="0">
            <a:spAutoFit/>
          </a:bodyPr>
          <a:p>
            <a:r>
              <a:rPr lang="zh-CN" altLang="en-US" sz="1400"/>
              <a:t>含密图像</a:t>
            </a:r>
            <a:endParaRPr lang="zh-CN" altLang="en-US" sz="1400"/>
          </a:p>
        </p:txBody>
      </p:sp>
      <p:sp>
        <p:nvSpPr>
          <p:cNvPr id="9" name="文本框 8"/>
          <p:cNvSpPr txBox="1"/>
          <p:nvPr/>
        </p:nvSpPr>
        <p:spPr>
          <a:xfrm>
            <a:off x="6283960" y="6131560"/>
            <a:ext cx="1900555" cy="306705"/>
          </a:xfrm>
          <a:prstGeom prst="rect">
            <a:avLst/>
          </a:prstGeom>
          <a:noFill/>
        </p:spPr>
        <p:txBody>
          <a:bodyPr wrap="square" rtlCol="0">
            <a:spAutoFit/>
          </a:bodyPr>
          <a:p>
            <a:r>
              <a:rPr lang="zh-CN" altLang="en-US" sz="1400"/>
              <a:t>隐写去除后的图像</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advTm="31376">
        <p:fade/>
      </p:transition>
    </mc:Choice>
    <mc:Fallback>
      <p:transition spd="med" advTm="31376">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隐写去除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81965" y="1210310"/>
            <a:ext cx="1965960" cy="368300"/>
          </a:xfrm>
          <a:prstGeom prst="rect">
            <a:avLst/>
          </a:prstGeom>
          <a:noFill/>
        </p:spPr>
        <p:txBody>
          <a:bodyPr wrap="square" rtlCol="0">
            <a:spAutoFit/>
          </a:bodyPr>
          <a:p>
            <a:r>
              <a:rPr lang="zh-CN" altLang="en-US" b="1">
                <a:sym typeface="+mn-ea"/>
              </a:rPr>
              <a:t>模型测试输出</a:t>
            </a:r>
            <a:endParaRPr lang="zh-CN" altLang="en-US" b="1"/>
          </a:p>
        </p:txBody>
      </p:sp>
      <p:graphicFrame>
        <p:nvGraphicFramePr>
          <p:cNvPr id="3" name="表格 2"/>
          <p:cNvGraphicFramePr/>
          <p:nvPr>
            <p:custDataLst>
              <p:tags r:id="rId2"/>
            </p:custDataLst>
          </p:nvPr>
        </p:nvGraphicFramePr>
        <p:xfrm>
          <a:off x="2269807" y="2660015"/>
          <a:ext cx="7287895" cy="1440180"/>
        </p:xfrm>
        <a:graphic>
          <a:graphicData uri="http://schemas.openxmlformats.org/drawingml/2006/table">
            <a:tbl>
              <a:tblPr firstRow="1" bandRow="1">
                <a:tableStyleId>{5940675A-B579-460E-94D1-54222C63F5DA}</a:tableStyleId>
              </a:tblPr>
              <a:tblGrid>
                <a:gridCol w="1214120"/>
                <a:gridCol w="1214755"/>
                <a:gridCol w="1213485"/>
                <a:gridCol w="1214120"/>
                <a:gridCol w="1214755"/>
                <a:gridCol w="1216660"/>
              </a:tblGrid>
              <a:tr h="360045">
                <a:tc>
                  <a:txBody>
                    <a:bodyPr/>
                    <a:p>
                      <a:pPr indent="0" algn="ctr">
                        <a:lnSpc>
                          <a:spcPct val="140000"/>
                        </a:lnSpc>
                        <a:buNone/>
                      </a:pPr>
                      <a:r>
                        <a:rPr lang="zh-CN" altLang="en-US" sz="1600" b="0">
                          <a:latin typeface="宋体" panose="02010600030101010101" pitchFamily="2" charset="-122"/>
                          <a:ea typeface="宋体" panose="02010600030101010101" pitchFamily="2" charset="-122"/>
                          <a:cs typeface="宋体" panose="02010600030101010101" pitchFamily="2" charset="-122"/>
                        </a:rPr>
                        <a:t>测试序号</a:t>
                      </a:r>
                      <a:endParaRPr lang="zh-CN"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zh-CN" altLang="en-US" sz="1600" b="0">
                          <a:latin typeface="宋体" panose="02010600030101010101" pitchFamily="2" charset="-122"/>
                          <a:ea typeface="宋体" panose="02010600030101010101" pitchFamily="2" charset="-122"/>
                          <a:cs typeface="宋体" panose="02010600030101010101" pitchFamily="2" charset="-122"/>
                        </a:rPr>
                        <a:t>误码率</a:t>
                      </a:r>
                      <a:endParaRPr lang="zh-CN"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zh-CN" altLang="en-US" sz="1600" b="0">
                          <a:latin typeface="宋体" panose="02010600030101010101" pitchFamily="2" charset="-122"/>
                          <a:ea typeface="宋体" panose="02010600030101010101" pitchFamily="2" charset="-122"/>
                          <a:cs typeface="宋体" panose="02010600030101010101" pitchFamily="2" charset="-122"/>
                        </a:rPr>
                        <a:t>均方差</a:t>
                      </a:r>
                      <a:endParaRPr lang="zh-CN"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zh-CN" altLang="en-US" sz="1600" b="0">
                          <a:latin typeface="宋体" panose="02010600030101010101" pitchFamily="2" charset="-122"/>
                          <a:ea typeface="宋体" panose="02010600030101010101" pitchFamily="2" charset="-122"/>
                          <a:cs typeface="宋体" panose="02010600030101010101" pitchFamily="2" charset="-122"/>
                        </a:rPr>
                        <a:t>标准差</a:t>
                      </a:r>
                      <a:endParaRPr lang="zh-CN"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zh-CN" altLang="en-US" sz="1600" b="0">
                          <a:latin typeface="宋体" panose="02010600030101010101" pitchFamily="2" charset="-122"/>
                          <a:ea typeface="宋体" panose="02010600030101010101" pitchFamily="2" charset="-122"/>
                          <a:cs typeface="宋体" panose="02010600030101010101" pitchFamily="2" charset="-122"/>
                        </a:rPr>
                        <a:t>峰值信噪比</a:t>
                      </a:r>
                      <a:endParaRPr lang="zh-CN"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结构相似性</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045">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68.98%</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54.45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6.19</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31.65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96.92%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045">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67.94%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83.54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8.40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30.19</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97.59%</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045">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69.56%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53.14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6.95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30.76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40000"/>
                        </a:lnSpc>
                        <a:buNone/>
                      </a:pPr>
                      <a:r>
                        <a:rPr lang="en-US" sz="1600" b="0">
                          <a:latin typeface="宋体" panose="02010600030101010101" pitchFamily="2" charset="-122"/>
                          <a:ea typeface="宋体" panose="02010600030101010101" pitchFamily="2" charset="-122"/>
                          <a:cs typeface="宋体" panose="02010600030101010101" pitchFamily="2" charset="-122"/>
                        </a:rPr>
                        <a:t>96.66%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2307590" y="1775460"/>
            <a:ext cx="6882765" cy="583565"/>
          </a:xfrm>
          <a:prstGeom prst="rect">
            <a:avLst/>
          </a:prstGeom>
          <a:noFill/>
        </p:spPr>
        <p:txBody>
          <a:bodyPr wrap="square" rtlCol="0">
            <a:spAutoFit/>
          </a:bodyPr>
          <a:p>
            <a:r>
              <a:rPr lang="en-US" altLang="zh-CN" sz="1600"/>
              <a:t>        </a:t>
            </a:r>
            <a:r>
              <a:rPr lang="zh-CN" altLang="en-US" sz="1600"/>
              <a:t>每次测试从测试集中随机选择</a:t>
            </a:r>
            <a:r>
              <a:rPr lang="en-US" altLang="zh-CN" sz="1600"/>
              <a:t>10</a:t>
            </a:r>
            <a:r>
              <a:rPr lang="zh-CN" altLang="en-US" sz="1600"/>
              <a:t>张图片，检测图像的误码率、均方差、</a:t>
            </a:r>
            <a:r>
              <a:rPr lang="en-US" altLang="zh-CN" sz="1600"/>
              <a:t>PSNR</a:t>
            </a:r>
            <a:r>
              <a:rPr lang="zh-CN" altLang="en-US" sz="1600"/>
              <a:t>、</a:t>
            </a:r>
            <a:r>
              <a:rPr lang="en-US" altLang="zh-CN" sz="1600"/>
              <a:t>SSIM</a:t>
            </a:r>
            <a:r>
              <a:rPr lang="zh-CN" altLang="en-US" sz="1600"/>
              <a:t>等指标，部分测试结果如下</a:t>
            </a:r>
            <a:r>
              <a:rPr lang="en-US" altLang="zh-CN" sz="1600"/>
              <a:t>:</a:t>
            </a:r>
            <a:endParaRPr lang="en-US" altLang="zh-CN" sz="1600"/>
          </a:p>
        </p:txBody>
      </p:sp>
      <p:sp>
        <p:nvSpPr>
          <p:cNvPr id="5" name="文本框 4"/>
          <p:cNvSpPr txBox="1"/>
          <p:nvPr/>
        </p:nvSpPr>
        <p:spPr>
          <a:xfrm>
            <a:off x="2189480" y="4347210"/>
            <a:ext cx="7376795" cy="1783715"/>
          </a:xfrm>
          <a:prstGeom prst="rect">
            <a:avLst/>
          </a:prstGeom>
          <a:noFill/>
        </p:spPr>
        <p:txBody>
          <a:bodyPr wrap="square" rtlCol="0">
            <a:spAutoFit/>
          </a:bodyPr>
          <a:p>
            <a:pPr fontAlgn="auto">
              <a:lnSpc>
                <a:spcPts val="2200"/>
              </a:lnSpc>
            </a:pPr>
            <a:r>
              <a:rPr lang="en-US" altLang="zh-CN" sz="1600"/>
              <a:t>        </a:t>
            </a:r>
            <a:r>
              <a:rPr lang="zh-CN" altLang="en-US" sz="1600"/>
              <a:t>误码率反应了图像隐写去除效果的好坏，误码率越高，含密图像中被改动的比特数就越大，观察表格可知，三次测试的误码率均在</a:t>
            </a:r>
            <a:r>
              <a:rPr lang="en-US" altLang="zh-CN" sz="1600"/>
              <a:t>60%</a:t>
            </a:r>
            <a:r>
              <a:rPr lang="zh-CN" altLang="en-US" sz="1600"/>
              <a:t>以上，即图像中超过</a:t>
            </a:r>
            <a:r>
              <a:rPr lang="en-US" altLang="zh-CN" sz="1600"/>
              <a:t>60%</a:t>
            </a:r>
            <a:r>
              <a:rPr lang="zh-CN" altLang="en-US" sz="1600"/>
              <a:t>的比特数被修改，说明图像受</a:t>
            </a:r>
            <a:r>
              <a:rPr lang="zh-CN" altLang="en-US" sz="1600"/>
              <a:t>到了较大的破坏</a:t>
            </a:r>
            <a:r>
              <a:rPr lang="en-US" altLang="zh-CN" sz="1600"/>
              <a:t>(</a:t>
            </a:r>
            <a:r>
              <a:rPr lang="zh-CN" altLang="en-US" sz="1600"/>
              <a:t>保证视觉质量的前提下</a:t>
            </a:r>
            <a:r>
              <a:rPr lang="en-US" altLang="zh-CN" sz="1600"/>
              <a:t>)</a:t>
            </a:r>
            <a:r>
              <a:rPr lang="zh-CN" altLang="en-US" sz="1600"/>
              <a:t>，隐写去除效果较好。</a:t>
            </a:r>
            <a:endParaRPr lang="zh-CN" altLang="en-US" sz="1600"/>
          </a:p>
          <a:p>
            <a:pPr fontAlgn="auto">
              <a:lnSpc>
                <a:spcPts val="2200"/>
              </a:lnSpc>
            </a:pPr>
            <a:r>
              <a:rPr lang="zh-CN" altLang="en-US" sz="1600"/>
              <a:t>        剩余均方差、分支信噪比等检测标准反应了去隐写图片的视觉质量，从数据方面证明</a:t>
            </a:r>
            <a:r>
              <a:rPr lang="zh-CN" altLang="en-US" sz="1600">
                <a:sym typeface="+mn-ea"/>
              </a:rPr>
              <a:t>隐写去除后的图片由</a:t>
            </a:r>
            <a:r>
              <a:rPr lang="zh-CN" altLang="en-US" sz="1600">
                <a:sym typeface="+mn-ea"/>
              </a:rPr>
              <a:t>较高的视觉质量。</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48139">
        <p:fade/>
      </p:transition>
    </mc:Choice>
    <mc:Fallback>
      <p:transition spd="med" advTm="48139">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隐写去除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81965" y="1210310"/>
            <a:ext cx="1965960" cy="368300"/>
          </a:xfrm>
          <a:prstGeom prst="rect">
            <a:avLst/>
          </a:prstGeom>
          <a:noFill/>
        </p:spPr>
        <p:txBody>
          <a:bodyPr wrap="square" rtlCol="0">
            <a:spAutoFit/>
          </a:bodyPr>
          <a:p>
            <a:r>
              <a:rPr lang="zh-CN" altLang="en-US" b="1">
                <a:sym typeface="+mn-ea"/>
              </a:rPr>
              <a:t>模型测试输出</a:t>
            </a:r>
            <a:endParaRPr lang="zh-CN" altLang="en-US" b="1"/>
          </a:p>
        </p:txBody>
      </p:sp>
      <p:pic>
        <p:nvPicPr>
          <p:cNvPr id="41" name="图片 10"/>
          <p:cNvPicPr>
            <a:picLocks noChangeAspect="1"/>
          </p:cNvPicPr>
          <p:nvPr/>
        </p:nvPicPr>
        <p:blipFill>
          <a:blip r:embed="rId2"/>
          <a:srcRect l="4193" t="4533"/>
          <a:stretch>
            <a:fillRect/>
          </a:stretch>
        </p:blipFill>
        <p:spPr>
          <a:xfrm>
            <a:off x="917575" y="1901190"/>
            <a:ext cx="5450840" cy="4157345"/>
          </a:xfrm>
          <a:prstGeom prst="rect">
            <a:avLst/>
          </a:prstGeom>
          <a:noFill/>
          <a:ln>
            <a:noFill/>
          </a:ln>
        </p:spPr>
      </p:pic>
      <p:sp>
        <p:nvSpPr>
          <p:cNvPr id="4" name="文本框 3"/>
          <p:cNvSpPr txBox="1"/>
          <p:nvPr/>
        </p:nvSpPr>
        <p:spPr>
          <a:xfrm>
            <a:off x="1797685" y="6110605"/>
            <a:ext cx="4195445" cy="337185"/>
          </a:xfrm>
          <a:prstGeom prst="rect">
            <a:avLst/>
          </a:prstGeom>
          <a:noFill/>
        </p:spPr>
        <p:txBody>
          <a:bodyPr wrap="square" rtlCol="0">
            <a:spAutoFit/>
          </a:bodyPr>
          <a:p>
            <a:r>
              <a:rPr lang="zh-CN" altLang="en-US" sz="1600"/>
              <a:t>添加对抗训练前后生成图像的视觉质量对比</a:t>
            </a:r>
            <a:endParaRPr lang="zh-CN" altLang="en-US" sz="1600"/>
          </a:p>
        </p:txBody>
      </p:sp>
      <p:sp>
        <p:nvSpPr>
          <p:cNvPr id="104" name="文本框 103"/>
          <p:cNvSpPr txBox="1"/>
          <p:nvPr/>
        </p:nvSpPr>
        <p:spPr>
          <a:xfrm>
            <a:off x="6635750" y="2769235"/>
            <a:ext cx="5280025" cy="2066290"/>
          </a:xfrm>
          <a:prstGeom prst="rect">
            <a:avLst/>
          </a:prstGeom>
          <a:noFill/>
          <a:ln w="9525">
            <a:noFill/>
          </a:ln>
        </p:spPr>
        <p:txBody>
          <a:bodyPr wrap="square">
            <a:spAutoFit/>
          </a:bodyPr>
          <a:p>
            <a:pPr indent="266700" fontAlgn="auto">
              <a:lnSpc>
                <a:spcPts val="2200"/>
              </a:lnSpc>
            </a:pPr>
            <a:r>
              <a:rPr lang="en-US" altLang="zh-CN" sz="1600" b="0">
                <a:latin typeface="等线" panose="02010600030101010101" charset="-122"/>
                <a:ea typeface="等线" panose="02010600030101010101" charset="-122"/>
                <a:cs typeface="等线" panose="02010600030101010101" charset="-122"/>
              </a:rPr>
              <a:t>   </a:t>
            </a:r>
            <a:r>
              <a:rPr lang="zh-CN" sz="1600" b="0">
                <a:latin typeface="等线" panose="02010600030101010101" charset="-122"/>
                <a:ea typeface="等线" panose="02010600030101010101" charset="-122"/>
                <a:cs typeface="等线" panose="02010600030101010101" charset="-122"/>
              </a:rPr>
              <a:t>观察发现，增加</a:t>
            </a:r>
            <a:r>
              <a:rPr lang="en-US" sz="1600" b="0">
                <a:latin typeface="等线" panose="02010600030101010101" charset="-122"/>
                <a:ea typeface="等线" panose="02010600030101010101" charset="-122"/>
                <a:cs typeface="等线" panose="02010600030101010101" charset="-122"/>
              </a:rPr>
              <a:t>GAN</a:t>
            </a:r>
            <a:r>
              <a:rPr lang="zh-CN" sz="1600" b="0">
                <a:latin typeface="等线" panose="02010600030101010101" charset="-122"/>
                <a:ea typeface="等线" panose="02010600030101010101" charset="-122"/>
                <a:cs typeface="等线" panose="02010600030101010101" charset="-122"/>
              </a:rPr>
              <a:t>对抗训练之后，误差较小的图像数量增多了 </a:t>
            </a:r>
            <a:r>
              <a:rPr lang="en-US" altLang="zh-CN" sz="1600" b="0">
                <a:latin typeface="等线" panose="02010600030101010101" charset="-122"/>
                <a:ea typeface="等线" panose="02010600030101010101" charset="-122"/>
                <a:cs typeface="等线" panose="02010600030101010101" charset="-122"/>
              </a:rPr>
              <a:t>(</a:t>
            </a:r>
            <a:r>
              <a:rPr lang="zh-CN" sz="1600" b="0">
                <a:latin typeface="等线" panose="02010600030101010101" charset="-122"/>
                <a:ea typeface="等线" panose="02010600030101010101" charset="-122"/>
                <a:cs typeface="等线" panose="02010600030101010101" charset="-122"/>
              </a:rPr>
              <a:t>像素差值在</a:t>
            </a:r>
            <a:r>
              <a:rPr lang="en-US" sz="1600" b="0">
                <a:latin typeface="等线" panose="02010600030101010101" charset="-122"/>
                <a:ea typeface="等线" panose="02010600030101010101" charset="-122"/>
                <a:cs typeface="等线" panose="02010600030101010101" charset="-122"/>
              </a:rPr>
              <a:t>0-5</a:t>
            </a:r>
            <a:r>
              <a:rPr lang="zh-CN" sz="1600" b="0">
                <a:latin typeface="等线" panose="02010600030101010101" charset="-122"/>
                <a:ea typeface="等线" panose="02010600030101010101" charset="-122"/>
                <a:cs typeface="等线" panose="02010600030101010101" charset="-122"/>
              </a:rPr>
              <a:t>之间的图像数量从</a:t>
            </a:r>
            <a:r>
              <a:rPr lang="en-US" sz="1600" b="0">
                <a:latin typeface="等线" panose="02010600030101010101" charset="-122"/>
                <a:ea typeface="等线" panose="02010600030101010101" charset="-122"/>
                <a:cs typeface="等线" panose="02010600030101010101" charset="-122"/>
              </a:rPr>
              <a:t>782</a:t>
            </a:r>
            <a:r>
              <a:rPr lang="zh-CN" sz="1600" b="0">
                <a:latin typeface="等线" panose="02010600030101010101" charset="-122"/>
                <a:ea typeface="等线" panose="02010600030101010101" charset="-122"/>
                <a:cs typeface="等线" panose="02010600030101010101" charset="-122"/>
              </a:rPr>
              <a:t>上升到了</a:t>
            </a:r>
            <a:r>
              <a:rPr lang="en-US" sz="1600" b="0">
                <a:latin typeface="等线" panose="02010600030101010101" charset="-122"/>
                <a:ea typeface="等线" panose="02010600030101010101" charset="-122"/>
                <a:cs typeface="等线" panose="02010600030101010101" charset="-122"/>
              </a:rPr>
              <a:t>801), </a:t>
            </a:r>
            <a:r>
              <a:rPr lang="zh-CN" sz="1600" b="0">
                <a:latin typeface="等线" panose="02010600030101010101" charset="-122"/>
                <a:ea typeface="等线" panose="02010600030101010101" charset="-122"/>
                <a:cs typeface="等线" panose="02010600030101010101" charset="-122"/>
              </a:rPr>
              <a:t>误差较大的图像数量减少了 </a:t>
            </a:r>
            <a:r>
              <a:rPr lang="en-US" altLang="zh-CN" sz="1600" b="0">
                <a:latin typeface="等线" panose="02010600030101010101" charset="-122"/>
                <a:ea typeface="等线" panose="02010600030101010101" charset="-122"/>
                <a:cs typeface="等线" panose="02010600030101010101" charset="-122"/>
              </a:rPr>
              <a:t>(</a:t>
            </a:r>
            <a:r>
              <a:rPr lang="zh-CN" sz="1600" b="0">
                <a:latin typeface="等线" panose="02010600030101010101" charset="-122"/>
                <a:ea typeface="等线" panose="02010600030101010101" charset="-122"/>
                <a:cs typeface="等线" panose="02010600030101010101" charset="-122"/>
              </a:rPr>
              <a:t>像素差值在</a:t>
            </a:r>
            <a:r>
              <a:rPr lang="en-US" sz="1600" b="0">
                <a:latin typeface="等线" panose="02010600030101010101" charset="-122"/>
                <a:ea typeface="等线" panose="02010600030101010101" charset="-122"/>
                <a:cs typeface="等线" panose="02010600030101010101" charset="-122"/>
              </a:rPr>
              <a:t>15-20</a:t>
            </a:r>
            <a:r>
              <a:rPr lang="zh-CN" sz="1600" b="0">
                <a:latin typeface="等线" panose="02010600030101010101" charset="-122"/>
                <a:ea typeface="等线" panose="02010600030101010101" charset="-122"/>
                <a:cs typeface="等线" panose="02010600030101010101" charset="-122"/>
              </a:rPr>
              <a:t>之间的图像数量从</a:t>
            </a:r>
            <a:r>
              <a:rPr lang="en-US" sz="1600" b="0">
                <a:latin typeface="等线" panose="02010600030101010101" charset="-122"/>
                <a:ea typeface="等线" panose="02010600030101010101" charset="-122"/>
                <a:cs typeface="等线" panose="02010600030101010101" charset="-122"/>
              </a:rPr>
              <a:t>297</a:t>
            </a:r>
            <a:r>
              <a:rPr lang="zh-CN" sz="1600" b="0">
                <a:latin typeface="等线" panose="02010600030101010101" charset="-122"/>
                <a:ea typeface="等线" panose="02010600030101010101" charset="-122"/>
                <a:cs typeface="等线" panose="02010600030101010101" charset="-122"/>
              </a:rPr>
              <a:t>下降到了</a:t>
            </a:r>
            <a:r>
              <a:rPr lang="en-US" sz="1600" b="0">
                <a:latin typeface="等线" panose="02010600030101010101" charset="-122"/>
                <a:ea typeface="等线" panose="02010600030101010101" charset="-122"/>
                <a:cs typeface="等线" panose="02010600030101010101" charset="-122"/>
              </a:rPr>
              <a:t>235)</a:t>
            </a:r>
            <a:r>
              <a:rPr lang="zh-CN" sz="1600" b="0">
                <a:latin typeface="等线" panose="02010600030101010101" charset="-122"/>
                <a:ea typeface="等线" panose="02010600030101010101" charset="-122"/>
                <a:cs typeface="等线" panose="02010600030101010101" charset="-122"/>
              </a:rPr>
              <a:t>。</a:t>
            </a:r>
            <a:endParaRPr lang="zh-CN" sz="1600" b="0">
              <a:latin typeface="等线" panose="02010600030101010101" charset="-122"/>
              <a:ea typeface="等线" panose="02010600030101010101" charset="-122"/>
              <a:cs typeface="等线" panose="02010600030101010101" charset="-122"/>
            </a:endParaRPr>
          </a:p>
          <a:p>
            <a:pPr indent="266700" fontAlgn="auto">
              <a:lnSpc>
                <a:spcPts val="2200"/>
              </a:lnSpc>
            </a:pPr>
            <a:endParaRPr lang="zh-CN" sz="1600" b="0">
              <a:latin typeface="等线" panose="02010600030101010101" charset="-122"/>
              <a:ea typeface="等线" panose="02010600030101010101" charset="-122"/>
              <a:cs typeface="等线" panose="02010600030101010101" charset="-122"/>
            </a:endParaRPr>
          </a:p>
          <a:p>
            <a:pPr indent="266700" fontAlgn="auto">
              <a:lnSpc>
                <a:spcPts val="2200"/>
              </a:lnSpc>
            </a:pPr>
            <a:r>
              <a:rPr lang="zh-CN" sz="1600" b="0">
                <a:latin typeface="等线" panose="02010600030101010101" charset="-122"/>
                <a:ea typeface="等线" panose="02010600030101010101" charset="-122"/>
                <a:cs typeface="等线" panose="02010600030101010101" charset="-122"/>
              </a:rPr>
              <a:t>这证明增加</a:t>
            </a:r>
            <a:r>
              <a:rPr lang="en-US" sz="1600" b="0">
                <a:latin typeface="等线" panose="02010600030101010101" charset="-122"/>
                <a:ea typeface="等线" panose="02010600030101010101" charset="-122"/>
                <a:cs typeface="等线" panose="02010600030101010101" charset="-122"/>
              </a:rPr>
              <a:t>GAN</a:t>
            </a:r>
            <a:r>
              <a:rPr lang="zh-CN" sz="1600" b="0">
                <a:latin typeface="等线" panose="02010600030101010101" charset="-122"/>
                <a:ea typeface="等线" panose="02010600030101010101" charset="-122"/>
                <a:cs typeface="等线" panose="02010600030101010101" charset="-122"/>
              </a:rPr>
              <a:t>网络对抗训练框架之后模型的性能获得了进一步提升，生成的去隐写图片视觉质量更高</a:t>
            </a:r>
            <a:r>
              <a:rPr lang="zh-CN" sz="1600" b="0">
                <a:latin typeface="等线" panose="02010600030101010101" charset="-122"/>
                <a:ea typeface="等线" panose="02010600030101010101" charset="-122"/>
                <a:cs typeface="等线" panose="02010600030101010101" charset="-122"/>
              </a:rPr>
              <a:t>。</a:t>
            </a:r>
            <a:endParaRPr lang="zh-CN" altLang="en-US" sz="1600" b="0">
              <a:latin typeface="等线" panose="02010600030101010101" charset="-122"/>
              <a:ea typeface="等线" panose="02010600030101010101" charset="-122"/>
              <a:cs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2543">
        <p:fade/>
      </p:transition>
    </mc:Choice>
    <mc:Fallback>
      <p:transition spd="med" advTm="22543">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00879"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Part.1</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4EA2"/>
                </a:solidFill>
                <a:latin typeface="微软雅黑" panose="020B0503020204020204" pitchFamily="34" charset="-122"/>
                <a:ea typeface="微软雅黑" panose="020B0503020204020204" pitchFamily="34" charset="-122"/>
              </a:rPr>
              <a:t>研究内容及</a:t>
            </a:r>
            <a:r>
              <a:rPr lang="zh-CN" altLang="en-US" sz="4000" b="1" spc="600" dirty="0">
                <a:solidFill>
                  <a:srgbClr val="004EA2"/>
                </a:solidFill>
                <a:latin typeface="微软雅黑" panose="020B0503020204020204" pitchFamily="34" charset="-122"/>
                <a:ea typeface="微软雅黑" panose="020B0503020204020204" pitchFamily="34" charset="-122"/>
              </a:rPr>
              <a:t>背景</a:t>
            </a:r>
            <a:endParaRPr lang="zh-CN" altLang="en-US" sz="4000" b="1" spc="600" dirty="0">
              <a:solidFill>
                <a:srgbClr val="004EA2"/>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66253" y="944304"/>
            <a:ext cx="5498346" cy="14132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570">
        <p:fade/>
      </p:transition>
    </mc:Choice>
    <mc:Fallback>
      <p:transition spd="med" advTm="157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100879"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22550" y="4789805"/>
            <a:ext cx="6985635" cy="706755"/>
          </a:xfrm>
          <a:prstGeom prst="rect">
            <a:avLst/>
          </a:prstGeom>
          <a:noFill/>
          <a:ln>
            <a:noFill/>
          </a:ln>
        </p:spPr>
        <p:txBody>
          <a:bodyPr wrap="square" rtlCol="0">
            <a:spAutoFit/>
          </a:bodyPr>
          <a:lstStyle/>
          <a:p>
            <a:pPr algn="ctr"/>
            <a:r>
              <a:rPr lang="zh-CN" altLang="en-US" sz="4000" b="1" spc="600" dirty="0">
                <a:solidFill>
                  <a:srgbClr val="004EA2"/>
                </a:solidFill>
                <a:latin typeface="微软雅黑" panose="020B0503020204020204" pitchFamily="34" charset="-122"/>
                <a:ea typeface="微软雅黑" panose="020B0503020204020204" pitchFamily="34" charset="-122"/>
              </a:rPr>
              <a:t>隐写及隐写分析演示系统</a:t>
            </a:r>
            <a:endParaRPr lang="zh-CN" altLang="en-US" sz="4000" b="1" spc="600" dirty="0">
              <a:solidFill>
                <a:srgbClr val="004EA2"/>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66253" y="944304"/>
            <a:ext cx="5498346" cy="14132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4193">
        <p:fade/>
      </p:transition>
    </mc:Choice>
    <mc:Fallback>
      <p:transition spd="med" advTm="4193">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19468" y="-1651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演示系统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p:cNvSpPr txBox="1"/>
          <p:nvPr/>
        </p:nvSpPr>
        <p:spPr>
          <a:xfrm>
            <a:off x="534880" y="1050010"/>
            <a:ext cx="3512069" cy="587375"/>
          </a:xfrm>
          <a:prstGeom prst="rect">
            <a:avLst/>
          </a:prstGeom>
          <a:noFill/>
        </p:spPr>
        <p:txBody>
          <a:bodyPr wrap="square" lIns="0" tIns="48000" rIns="0" bIns="48000" rtlCol="0">
            <a:spAutoFit/>
          </a:bodyPr>
          <a:lstStyle/>
          <a:p>
            <a:r>
              <a:rPr lang="en-US" altLang="zh-CN" sz="3200" b="1" dirty="0">
                <a:solidFill>
                  <a:srgbClr val="004EA2"/>
                </a:solidFill>
                <a:latin typeface="微软雅黑" panose="020B0503020204020204" pitchFamily="34" charset="-122"/>
                <a:ea typeface="微软雅黑" panose="020B0503020204020204" pitchFamily="34" charset="-122"/>
              </a:rPr>
              <a:t>4.1 </a:t>
            </a:r>
            <a:r>
              <a:rPr lang="zh-CN" altLang="en-US" sz="3200" b="1" dirty="0">
                <a:solidFill>
                  <a:srgbClr val="004EA2"/>
                </a:solidFill>
                <a:latin typeface="微软雅黑" panose="020B0503020204020204" pitchFamily="34" charset="-122"/>
                <a:ea typeface="微软雅黑" panose="020B0503020204020204" pitchFamily="34" charset="-122"/>
              </a:rPr>
              <a:t>登录注册界面</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080135" y="2240280"/>
            <a:ext cx="3780155" cy="3001010"/>
          </a:xfrm>
          <a:prstGeom prst="rect">
            <a:avLst/>
          </a:prstGeom>
        </p:spPr>
      </p:pic>
      <p:pic>
        <p:nvPicPr>
          <p:cNvPr id="5" name="图片 4"/>
          <p:cNvPicPr>
            <a:picLocks noChangeAspect="1"/>
          </p:cNvPicPr>
          <p:nvPr/>
        </p:nvPicPr>
        <p:blipFill>
          <a:blip r:embed="rId3"/>
          <a:stretch>
            <a:fillRect/>
          </a:stretch>
        </p:blipFill>
        <p:spPr>
          <a:xfrm>
            <a:off x="5040630" y="2240280"/>
            <a:ext cx="3189605" cy="3272155"/>
          </a:xfrm>
          <a:prstGeom prst="rect">
            <a:avLst/>
          </a:prstGeom>
        </p:spPr>
      </p:pic>
      <p:pic>
        <p:nvPicPr>
          <p:cNvPr id="6" name="图片 5"/>
          <p:cNvPicPr>
            <a:picLocks noChangeAspect="1"/>
          </p:cNvPicPr>
          <p:nvPr/>
        </p:nvPicPr>
        <p:blipFill>
          <a:blip r:embed="rId4"/>
          <a:stretch>
            <a:fillRect/>
          </a:stretch>
        </p:blipFill>
        <p:spPr>
          <a:xfrm>
            <a:off x="8428990" y="2240280"/>
            <a:ext cx="3122930" cy="3272155"/>
          </a:xfrm>
          <a:prstGeom prst="rect">
            <a:avLst/>
          </a:prstGeom>
        </p:spPr>
      </p:pic>
      <p:sp>
        <p:nvSpPr>
          <p:cNvPr id="7" name="文本框 6"/>
          <p:cNvSpPr txBox="1"/>
          <p:nvPr/>
        </p:nvSpPr>
        <p:spPr>
          <a:xfrm>
            <a:off x="2251710" y="5728970"/>
            <a:ext cx="1437640" cy="337185"/>
          </a:xfrm>
          <a:prstGeom prst="rect">
            <a:avLst/>
          </a:prstGeom>
          <a:noFill/>
        </p:spPr>
        <p:txBody>
          <a:bodyPr wrap="square" rtlCol="0">
            <a:spAutoFit/>
          </a:bodyPr>
          <a:p>
            <a:r>
              <a:rPr lang="zh-CN" altLang="en-US" sz="1600"/>
              <a:t>系统主界面</a:t>
            </a:r>
            <a:endParaRPr lang="zh-CN" altLang="en-US" sz="1600"/>
          </a:p>
        </p:txBody>
      </p:sp>
      <p:sp>
        <p:nvSpPr>
          <p:cNvPr id="8" name="文本框 7"/>
          <p:cNvSpPr txBox="1"/>
          <p:nvPr/>
        </p:nvSpPr>
        <p:spPr>
          <a:xfrm>
            <a:off x="6096000" y="5728970"/>
            <a:ext cx="1079500" cy="337185"/>
          </a:xfrm>
          <a:prstGeom prst="rect">
            <a:avLst/>
          </a:prstGeom>
          <a:noFill/>
        </p:spPr>
        <p:txBody>
          <a:bodyPr wrap="square" rtlCol="0">
            <a:spAutoFit/>
          </a:bodyPr>
          <a:p>
            <a:r>
              <a:rPr lang="zh-CN" altLang="en-US" sz="1600"/>
              <a:t>登录</a:t>
            </a:r>
            <a:r>
              <a:rPr lang="zh-CN" altLang="en-US" sz="1600"/>
              <a:t>界面</a:t>
            </a:r>
            <a:endParaRPr lang="zh-CN" altLang="en-US" sz="1600"/>
          </a:p>
        </p:txBody>
      </p:sp>
      <p:sp>
        <p:nvSpPr>
          <p:cNvPr id="9" name="文本框 8"/>
          <p:cNvSpPr txBox="1"/>
          <p:nvPr/>
        </p:nvSpPr>
        <p:spPr>
          <a:xfrm>
            <a:off x="9450705" y="5728970"/>
            <a:ext cx="1079500" cy="337185"/>
          </a:xfrm>
          <a:prstGeom prst="rect">
            <a:avLst/>
          </a:prstGeom>
          <a:noFill/>
        </p:spPr>
        <p:txBody>
          <a:bodyPr wrap="square" rtlCol="0">
            <a:spAutoFit/>
          </a:bodyPr>
          <a:p>
            <a:r>
              <a:rPr lang="zh-CN" altLang="en-US" sz="1600"/>
              <a:t>注册</a:t>
            </a:r>
            <a:r>
              <a:rPr lang="zh-CN" altLang="en-US" sz="1600"/>
              <a:t>界面</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5206">
        <p:fade/>
      </p:transition>
    </mc:Choice>
    <mc:Fallback>
      <p:transition spd="med" advTm="52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演示系统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p:cNvSpPr txBox="1"/>
          <p:nvPr/>
        </p:nvSpPr>
        <p:spPr>
          <a:xfrm>
            <a:off x="534670" y="1050290"/>
            <a:ext cx="5143500" cy="587375"/>
          </a:xfrm>
          <a:prstGeom prst="rect">
            <a:avLst/>
          </a:prstGeom>
          <a:noFill/>
        </p:spPr>
        <p:txBody>
          <a:bodyPr wrap="square" lIns="0" tIns="48000" rIns="0" bIns="48000" rtlCol="0">
            <a:spAutoFit/>
          </a:bodyPr>
          <a:lstStyle/>
          <a:p>
            <a:r>
              <a:rPr lang="en-US" altLang="zh-CN" sz="3200" b="1" dirty="0">
                <a:solidFill>
                  <a:srgbClr val="004EA2"/>
                </a:solidFill>
                <a:latin typeface="微软雅黑" panose="020B0503020204020204" pitchFamily="34" charset="-122"/>
                <a:ea typeface="微软雅黑" panose="020B0503020204020204" pitchFamily="34" charset="-122"/>
              </a:rPr>
              <a:t>4.2 </a:t>
            </a:r>
            <a:r>
              <a:rPr lang="zh-CN" altLang="en-US" sz="3200" b="1" dirty="0">
                <a:solidFill>
                  <a:srgbClr val="004EA2"/>
                </a:solidFill>
                <a:latin typeface="微软雅黑" panose="020B0503020204020204" pitchFamily="34" charset="-122"/>
                <a:ea typeface="微软雅黑" panose="020B0503020204020204" pitchFamily="34" charset="-122"/>
              </a:rPr>
              <a:t>隐写和隐写分析</a:t>
            </a:r>
            <a:r>
              <a:rPr lang="zh-CN" altLang="en-US" sz="3200" b="1" dirty="0">
                <a:solidFill>
                  <a:srgbClr val="004EA2"/>
                </a:solidFill>
                <a:latin typeface="微软雅黑" panose="020B0503020204020204" pitchFamily="34" charset="-122"/>
                <a:ea typeface="微软雅黑" panose="020B0503020204020204" pitchFamily="34" charset="-122"/>
              </a:rPr>
              <a:t>界面</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562860" y="1914525"/>
            <a:ext cx="5108575" cy="4264660"/>
          </a:xfrm>
          <a:prstGeom prst="rect">
            <a:avLst/>
          </a:prstGeom>
        </p:spPr>
      </p:pic>
      <p:sp>
        <p:nvSpPr>
          <p:cNvPr id="3" name="文本框 2"/>
          <p:cNvSpPr txBox="1"/>
          <p:nvPr/>
        </p:nvSpPr>
        <p:spPr>
          <a:xfrm>
            <a:off x="8217535" y="4064635"/>
            <a:ext cx="3577590" cy="1501775"/>
          </a:xfrm>
          <a:prstGeom prst="rect">
            <a:avLst/>
          </a:prstGeom>
          <a:noFill/>
        </p:spPr>
        <p:txBody>
          <a:bodyPr wrap="square" rtlCol="0">
            <a:spAutoFit/>
          </a:bodyPr>
          <a:p>
            <a:pPr fontAlgn="auto">
              <a:lnSpc>
                <a:spcPts val="2200"/>
              </a:lnSpc>
            </a:pPr>
            <a:r>
              <a:rPr lang="en-US" altLang="zh-CN" sz="1600"/>
              <a:t>        </a:t>
            </a:r>
            <a:r>
              <a:rPr lang="zh-CN" altLang="en-US" sz="1600"/>
              <a:t>界面上半部分为隐写嵌入，下半部分为图像隐写分析，从下拉框中选择相应的隐写术和嵌入率，并选择带嵌入的图像，点击即可实现隐写嵌入，隐写分析操作和隐写嵌入相同。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18100">
        <p:fade/>
      </p:transition>
    </mc:Choice>
    <mc:Fallback>
      <p:transition spd="med" advTm="18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演示系统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81965" y="1210310"/>
            <a:ext cx="1965960" cy="368300"/>
          </a:xfrm>
          <a:prstGeom prst="rect">
            <a:avLst/>
          </a:prstGeom>
          <a:noFill/>
        </p:spPr>
        <p:txBody>
          <a:bodyPr wrap="square" rtlCol="0">
            <a:spAutoFit/>
          </a:bodyPr>
          <a:p>
            <a:r>
              <a:rPr lang="zh-CN" altLang="en-US" b="1">
                <a:sym typeface="+mn-ea"/>
              </a:rPr>
              <a:t>隐写嵌入界面</a:t>
            </a:r>
            <a:endParaRPr lang="zh-CN" altLang="en-US" b="1">
              <a:sym typeface="+mn-ea"/>
            </a:endParaRPr>
          </a:p>
        </p:txBody>
      </p:sp>
      <p:pic>
        <p:nvPicPr>
          <p:cNvPr id="2" name="图片 1"/>
          <p:cNvPicPr>
            <a:picLocks noChangeAspect="1"/>
          </p:cNvPicPr>
          <p:nvPr/>
        </p:nvPicPr>
        <p:blipFill>
          <a:blip r:embed="rId2"/>
          <a:stretch>
            <a:fillRect/>
          </a:stretch>
        </p:blipFill>
        <p:spPr>
          <a:xfrm>
            <a:off x="1537970" y="1769110"/>
            <a:ext cx="4778375" cy="4016375"/>
          </a:xfrm>
          <a:prstGeom prst="rect">
            <a:avLst/>
          </a:prstGeom>
        </p:spPr>
      </p:pic>
      <p:pic>
        <p:nvPicPr>
          <p:cNvPr id="4" name="图片 3"/>
          <p:cNvPicPr>
            <a:picLocks noChangeAspect="1"/>
          </p:cNvPicPr>
          <p:nvPr/>
        </p:nvPicPr>
        <p:blipFill>
          <a:blip r:embed="rId3"/>
          <a:stretch>
            <a:fillRect/>
          </a:stretch>
        </p:blipFill>
        <p:spPr>
          <a:xfrm>
            <a:off x="6635750" y="1769110"/>
            <a:ext cx="4718685" cy="3976370"/>
          </a:xfrm>
          <a:prstGeom prst="rect">
            <a:avLst/>
          </a:prstGeom>
        </p:spPr>
      </p:pic>
      <p:sp>
        <p:nvSpPr>
          <p:cNvPr id="5" name="文本框 4"/>
          <p:cNvSpPr txBox="1"/>
          <p:nvPr/>
        </p:nvSpPr>
        <p:spPr>
          <a:xfrm>
            <a:off x="1537970" y="6115685"/>
            <a:ext cx="8113395" cy="337185"/>
          </a:xfrm>
          <a:prstGeom prst="rect">
            <a:avLst/>
          </a:prstGeom>
          <a:noFill/>
        </p:spPr>
        <p:txBody>
          <a:bodyPr wrap="square" rtlCol="0">
            <a:spAutoFit/>
          </a:bodyPr>
          <a:p>
            <a:r>
              <a:rPr lang="zh-CN" altLang="en-US" sz="1600"/>
              <a:t>系统会根据用户的选择，调用选定的隐写术，按指定嵌入率对图片进行隐写嵌入。</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1966">
        <p:fade/>
      </p:transition>
    </mc:Choice>
    <mc:Fallback>
      <p:transition spd="med" advTm="19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演示系统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81965" y="1210310"/>
            <a:ext cx="1965960" cy="368300"/>
          </a:xfrm>
          <a:prstGeom prst="rect">
            <a:avLst/>
          </a:prstGeom>
          <a:noFill/>
        </p:spPr>
        <p:txBody>
          <a:bodyPr wrap="square" rtlCol="0">
            <a:spAutoFit/>
          </a:bodyPr>
          <a:p>
            <a:r>
              <a:rPr lang="zh-CN" altLang="en-US" b="1">
                <a:sym typeface="+mn-ea"/>
              </a:rPr>
              <a:t>隐写分析</a:t>
            </a:r>
            <a:r>
              <a:rPr lang="zh-CN" altLang="en-US" b="1">
                <a:sym typeface="+mn-ea"/>
              </a:rPr>
              <a:t>界面</a:t>
            </a:r>
            <a:endParaRPr lang="zh-CN" altLang="en-US" b="1">
              <a:sym typeface="+mn-ea"/>
            </a:endParaRPr>
          </a:p>
        </p:txBody>
      </p:sp>
      <p:pic>
        <p:nvPicPr>
          <p:cNvPr id="6" name="图片 5"/>
          <p:cNvPicPr>
            <a:picLocks noChangeAspect="1"/>
          </p:cNvPicPr>
          <p:nvPr/>
        </p:nvPicPr>
        <p:blipFill>
          <a:blip r:embed="rId2"/>
          <a:stretch>
            <a:fillRect/>
          </a:stretch>
        </p:blipFill>
        <p:spPr>
          <a:xfrm>
            <a:off x="1386840" y="1771650"/>
            <a:ext cx="4707890" cy="3982085"/>
          </a:xfrm>
          <a:prstGeom prst="rect">
            <a:avLst/>
          </a:prstGeom>
        </p:spPr>
      </p:pic>
      <p:pic>
        <p:nvPicPr>
          <p:cNvPr id="7" name="图片 6"/>
          <p:cNvPicPr>
            <a:picLocks noChangeAspect="1"/>
          </p:cNvPicPr>
          <p:nvPr/>
        </p:nvPicPr>
        <p:blipFill>
          <a:blip r:embed="rId3"/>
          <a:stretch>
            <a:fillRect/>
          </a:stretch>
        </p:blipFill>
        <p:spPr>
          <a:xfrm>
            <a:off x="6421120" y="1771015"/>
            <a:ext cx="4794250" cy="3982720"/>
          </a:xfrm>
          <a:prstGeom prst="rect">
            <a:avLst/>
          </a:prstGeom>
        </p:spPr>
      </p:pic>
      <p:sp>
        <p:nvSpPr>
          <p:cNvPr id="8" name="文本框 7"/>
          <p:cNvSpPr txBox="1"/>
          <p:nvPr/>
        </p:nvSpPr>
        <p:spPr>
          <a:xfrm>
            <a:off x="1386840" y="5941060"/>
            <a:ext cx="8113395" cy="655320"/>
          </a:xfrm>
          <a:prstGeom prst="rect">
            <a:avLst/>
          </a:prstGeom>
          <a:noFill/>
        </p:spPr>
        <p:txBody>
          <a:bodyPr wrap="square" rtlCol="0">
            <a:spAutoFit/>
          </a:bodyPr>
          <a:p>
            <a:pPr fontAlgn="auto">
              <a:lnSpc>
                <a:spcPts val="2200"/>
              </a:lnSpc>
            </a:pPr>
            <a:r>
              <a:rPr lang="zh-CN" altLang="en-US" sz="1600"/>
              <a:t>系统会根据用户的选择，调用训练好的模型权重文件实例化网络模型，对选中的图片进行隐写分析，并通过弹窗的形式告知判定结果。</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1482">
        <p:fade/>
      </p:transition>
    </mc:Choice>
    <mc:Fallback>
      <p:transition spd="med" advTm="14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8337248"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演示系统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81965" y="1210310"/>
            <a:ext cx="1965960" cy="368300"/>
          </a:xfrm>
          <a:prstGeom prst="rect">
            <a:avLst/>
          </a:prstGeom>
          <a:noFill/>
        </p:spPr>
        <p:txBody>
          <a:bodyPr wrap="square" rtlCol="0">
            <a:spAutoFit/>
          </a:bodyPr>
          <a:p>
            <a:r>
              <a:rPr lang="zh-CN" altLang="en-US" b="1">
                <a:sym typeface="+mn-ea"/>
              </a:rPr>
              <a:t>隐写分析</a:t>
            </a:r>
            <a:r>
              <a:rPr lang="zh-CN" altLang="en-US" b="1">
                <a:sym typeface="+mn-ea"/>
              </a:rPr>
              <a:t>界面</a:t>
            </a:r>
            <a:endParaRPr lang="zh-CN" altLang="en-US" b="1">
              <a:sym typeface="+mn-ea"/>
            </a:endParaRPr>
          </a:p>
        </p:txBody>
      </p:sp>
      <p:pic>
        <p:nvPicPr>
          <p:cNvPr id="2" name="图片 1"/>
          <p:cNvPicPr>
            <a:picLocks noChangeAspect="1"/>
          </p:cNvPicPr>
          <p:nvPr/>
        </p:nvPicPr>
        <p:blipFill>
          <a:blip r:embed="rId2"/>
          <a:stretch>
            <a:fillRect/>
          </a:stretch>
        </p:blipFill>
        <p:spPr>
          <a:xfrm>
            <a:off x="1475740" y="1771015"/>
            <a:ext cx="4763135" cy="3997325"/>
          </a:xfrm>
          <a:prstGeom prst="rect">
            <a:avLst/>
          </a:prstGeom>
        </p:spPr>
      </p:pic>
      <p:pic>
        <p:nvPicPr>
          <p:cNvPr id="4" name="图片 3"/>
          <p:cNvPicPr>
            <a:picLocks noChangeAspect="1"/>
          </p:cNvPicPr>
          <p:nvPr/>
        </p:nvPicPr>
        <p:blipFill>
          <a:blip r:embed="rId3"/>
          <a:stretch>
            <a:fillRect/>
          </a:stretch>
        </p:blipFill>
        <p:spPr>
          <a:xfrm>
            <a:off x="6501130" y="1771015"/>
            <a:ext cx="4761230" cy="3997325"/>
          </a:xfrm>
          <a:prstGeom prst="rect">
            <a:avLst/>
          </a:prstGeom>
        </p:spPr>
      </p:pic>
      <p:sp>
        <p:nvSpPr>
          <p:cNvPr id="5" name="文本框 4"/>
          <p:cNvSpPr txBox="1"/>
          <p:nvPr/>
        </p:nvSpPr>
        <p:spPr>
          <a:xfrm>
            <a:off x="2828925" y="5855970"/>
            <a:ext cx="2056765" cy="337185"/>
          </a:xfrm>
          <a:prstGeom prst="rect">
            <a:avLst/>
          </a:prstGeom>
          <a:noFill/>
        </p:spPr>
        <p:txBody>
          <a:bodyPr wrap="square" rtlCol="0">
            <a:spAutoFit/>
          </a:bodyPr>
          <a:p>
            <a:r>
              <a:rPr lang="zh-CN" altLang="en-US" sz="1600"/>
              <a:t>判定结果为原始图像</a:t>
            </a:r>
            <a:endParaRPr lang="zh-CN" altLang="en-US" sz="1600"/>
          </a:p>
        </p:txBody>
      </p:sp>
      <p:sp>
        <p:nvSpPr>
          <p:cNvPr id="9" name="文本框 8"/>
          <p:cNvSpPr txBox="1"/>
          <p:nvPr/>
        </p:nvSpPr>
        <p:spPr>
          <a:xfrm>
            <a:off x="7853680" y="5855970"/>
            <a:ext cx="2056765" cy="337185"/>
          </a:xfrm>
          <a:prstGeom prst="rect">
            <a:avLst/>
          </a:prstGeom>
          <a:noFill/>
        </p:spPr>
        <p:txBody>
          <a:bodyPr wrap="square" rtlCol="0">
            <a:spAutoFit/>
          </a:bodyPr>
          <a:p>
            <a:r>
              <a:rPr lang="zh-CN" altLang="en-US" sz="1600"/>
              <a:t>判定结果为含密</a:t>
            </a:r>
            <a:r>
              <a:rPr lang="zh-CN" altLang="en-US" sz="1600"/>
              <a:t>图像</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19601">
        <p:fade/>
      </p:transition>
    </mc:Choice>
    <mc:Fallback>
      <p:transition spd="med" advTm="196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017905" cy="46037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Part.5</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4EA2"/>
                </a:solidFill>
                <a:latin typeface="微软雅黑" panose="020B0503020204020204" pitchFamily="34" charset="-122"/>
                <a:ea typeface="微软雅黑" panose="020B0503020204020204" pitchFamily="34" charset="-122"/>
              </a:rPr>
              <a:t>论文总结</a:t>
            </a:r>
            <a:endParaRPr lang="zh-CN" altLang="en-US" sz="4000" b="1" spc="600" dirty="0">
              <a:solidFill>
                <a:srgbClr val="004EA2"/>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66253" y="944304"/>
            <a:ext cx="5498346" cy="14132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137">
        <p:fade/>
      </p:transition>
    </mc:Choice>
    <mc:Fallback>
      <p:transition spd="med" advTm="3137">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内容及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4"/>
            <a:ext cx="1967014" cy="522403"/>
          </a:xfrm>
          <a:prstGeom prst="rect">
            <a:avLst/>
          </a:prstGeom>
        </p:spPr>
      </p:pic>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734820" y="1945005"/>
            <a:ext cx="377825" cy="324485"/>
          </a:xfrm>
          <a:prstGeom prst="rect">
            <a:avLst/>
          </a:prstGeom>
          <a:solidFill>
            <a:srgbClr val="004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223135" y="1908175"/>
            <a:ext cx="3734435" cy="398780"/>
          </a:xfrm>
          <a:prstGeom prst="rect">
            <a:avLst/>
          </a:prstGeom>
          <a:noFill/>
        </p:spPr>
        <p:txBody>
          <a:bodyPr wrap="square" rtlCol="0">
            <a:spAutoFit/>
          </a:bodyPr>
          <a:p>
            <a:r>
              <a:rPr lang="zh-CN" altLang="en-US" sz="2000" b="1"/>
              <a:t>基于深度学习的图像隐写分析</a:t>
            </a:r>
            <a:endParaRPr lang="zh-CN" altLang="en-US" sz="2000" b="1"/>
          </a:p>
        </p:txBody>
      </p:sp>
      <p:sp>
        <p:nvSpPr>
          <p:cNvPr id="4" name="矩形 3"/>
          <p:cNvSpPr/>
          <p:nvPr/>
        </p:nvSpPr>
        <p:spPr>
          <a:xfrm>
            <a:off x="1734820" y="4977130"/>
            <a:ext cx="377825" cy="324485"/>
          </a:xfrm>
          <a:prstGeom prst="rect">
            <a:avLst/>
          </a:prstGeom>
          <a:solidFill>
            <a:srgbClr val="004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23135" y="4940300"/>
            <a:ext cx="3734435" cy="398780"/>
          </a:xfrm>
          <a:prstGeom prst="rect">
            <a:avLst/>
          </a:prstGeom>
          <a:noFill/>
        </p:spPr>
        <p:txBody>
          <a:bodyPr wrap="square" rtlCol="0">
            <a:spAutoFit/>
          </a:bodyPr>
          <a:p>
            <a:r>
              <a:rPr lang="zh-CN" altLang="en-US" sz="2000" b="1"/>
              <a:t>基于深度学习的图像隐写去除</a:t>
            </a:r>
            <a:endParaRPr lang="zh-CN" altLang="en-US" sz="2000" b="1"/>
          </a:p>
        </p:txBody>
      </p:sp>
      <p:sp>
        <p:nvSpPr>
          <p:cNvPr id="6" name="矩形 5"/>
          <p:cNvSpPr/>
          <p:nvPr/>
        </p:nvSpPr>
        <p:spPr>
          <a:xfrm>
            <a:off x="1734820" y="3571875"/>
            <a:ext cx="377825" cy="324485"/>
          </a:xfrm>
          <a:prstGeom prst="rect">
            <a:avLst/>
          </a:prstGeom>
          <a:solidFill>
            <a:srgbClr val="004E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223135" y="3535045"/>
            <a:ext cx="3734435" cy="398780"/>
          </a:xfrm>
          <a:prstGeom prst="rect">
            <a:avLst/>
          </a:prstGeom>
          <a:noFill/>
        </p:spPr>
        <p:txBody>
          <a:bodyPr wrap="square" rtlCol="0">
            <a:spAutoFit/>
          </a:bodyPr>
          <a:p>
            <a:r>
              <a:rPr lang="zh-CN" altLang="en-US" sz="2000" b="1"/>
              <a:t>隐写和隐写嵌入演示系统</a:t>
            </a:r>
            <a:endParaRPr lang="zh-CN" altLang="en-US" sz="2000" b="1"/>
          </a:p>
        </p:txBody>
      </p:sp>
      <p:sp>
        <p:nvSpPr>
          <p:cNvPr id="8" name="文本框 7"/>
          <p:cNvSpPr txBox="1"/>
          <p:nvPr/>
        </p:nvSpPr>
        <p:spPr>
          <a:xfrm>
            <a:off x="2489200" y="2306955"/>
            <a:ext cx="7914005" cy="937260"/>
          </a:xfrm>
          <a:prstGeom prst="rect">
            <a:avLst/>
          </a:prstGeom>
          <a:noFill/>
        </p:spPr>
        <p:txBody>
          <a:bodyPr wrap="square" rtlCol="0">
            <a:spAutoFit/>
          </a:bodyPr>
          <a:p>
            <a:pPr fontAlgn="auto">
              <a:lnSpc>
                <a:spcPts val="2200"/>
              </a:lnSpc>
            </a:pPr>
            <a:r>
              <a:rPr lang="en-US" altLang="zh-CN"/>
              <a:t>        </a:t>
            </a:r>
            <a:r>
              <a:rPr lang="zh-CN" altLang="en-US"/>
              <a:t>成功搭建</a:t>
            </a:r>
            <a:r>
              <a:rPr lang="en-US" altLang="zh-CN"/>
              <a:t>SRNet</a:t>
            </a:r>
            <a:r>
              <a:rPr lang="zh-CN" altLang="en-US"/>
              <a:t>图像隐写分析网络模型，实验证明该模型有较好的图像隐写分析能力。此外在原始</a:t>
            </a:r>
            <a:r>
              <a:rPr lang="en-US" altLang="zh-CN"/>
              <a:t>SRNet</a:t>
            </a:r>
            <a:r>
              <a:rPr lang="zh-CN" altLang="en-US"/>
              <a:t>网络的基础上加入</a:t>
            </a:r>
            <a:r>
              <a:rPr lang="en-US" altLang="zh-CN"/>
              <a:t>CBAM</a:t>
            </a:r>
            <a:r>
              <a:rPr lang="zh-CN" altLang="en-US"/>
              <a:t>注意力机制，对原始</a:t>
            </a:r>
            <a:r>
              <a:rPr lang="en-US" altLang="zh-CN"/>
              <a:t>SRNet</a:t>
            </a:r>
            <a:r>
              <a:rPr lang="zh-CN" altLang="en-US"/>
              <a:t>网络模型进行改进，从而</a:t>
            </a:r>
            <a:r>
              <a:rPr lang="zh-CN" altLang="en-US"/>
              <a:t>进一步提高图像隐写分析的能力。</a:t>
            </a:r>
            <a:endParaRPr lang="zh-CN" altLang="en-US"/>
          </a:p>
        </p:txBody>
      </p:sp>
      <p:sp>
        <p:nvSpPr>
          <p:cNvPr id="9" name="文本框 8"/>
          <p:cNvSpPr txBox="1"/>
          <p:nvPr/>
        </p:nvSpPr>
        <p:spPr>
          <a:xfrm>
            <a:off x="2489200" y="3933825"/>
            <a:ext cx="7914005" cy="655320"/>
          </a:xfrm>
          <a:prstGeom prst="rect">
            <a:avLst/>
          </a:prstGeom>
          <a:noFill/>
        </p:spPr>
        <p:txBody>
          <a:bodyPr wrap="square" rtlCol="0">
            <a:spAutoFit/>
          </a:bodyPr>
          <a:p>
            <a:pPr fontAlgn="auto">
              <a:lnSpc>
                <a:spcPts val="2200"/>
              </a:lnSpc>
            </a:pPr>
            <a:r>
              <a:rPr lang="en-US" altLang="zh-CN"/>
              <a:t>        </a:t>
            </a:r>
            <a:r>
              <a:rPr lang="zh-CN" altLang="en-US"/>
              <a:t>利用</a:t>
            </a:r>
            <a:r>
              <a:rPr lang="en-US" altLang="zh-CN"/>
              <a:t>PyQT</a:t>
            </a:r>
            <a:r>
              <a:rPr lang="zh-CN" altLang="en-US"/>
              <a:t>制作可视化界面，该系统可以演示如何对原始图像进行隐写嵌入以及如何对图片进行隐写分析。</a:t>
            </a:r>
            <a:endParaRPr lang="zh-CN" altLang="en-US"/>
          </a:p>
        </p:txBody>
      </p:sp>
      <p:sp>
        <p:nvSpPr>
          <p:cNvPr id="10" name="文本框 9"/>
          <p:cNvSpPr txBox="1"/>
          <p:nvPr/>
        </p:nvSpPr>
        <p:spPr>
          <a:xfrm>
            <a:off x="2489200" y="5392420"/>
            <a:ext cx="7914005" cy="937260"/>
          </a:xfrm>
          <a:prstGeom prst="rect">
            <a:avLst/>
          </a:prstGeom>
          <a:noFill/>
        </p:spPr>
        <p:txBody>
          <a:bodyPr wrap="square" rtlCol="0">
            <a:spAutoFit/>
          </a:bodyPr>
          <a:p>
            <a:pPr fontAlgn="auto">
              <a:lnSpc>
                <a:spcPts val="2200"/>
              </a:lnSpc>
            </a:pPr>
            <a:r>
              <a:rPr lang="en-US" altLang="zh-CN"/>
              <a:t>        </a:t>
            </a:r>
            <a:r>
              <a:rPr lang="zh-CN" altLang="en-US"/>
              <a:t>在完成任务书基本内容后，对毕设工作进行扩充。利用自编码器以及GAN网络实现了图像隐写去除，并且</a:t>
            </a:r>
            <a:r>
              <a:rPr lang="zh-CN" altLang="en-US"/>
              <a:t>保证图像隐写去除后，生成的去隐写图像依旧有较好的</a:t>
            </a:r>
            <a:r>
              <a:rPr lang="zh-CN" altLang="en-US"/>
              <a:t>视觉质量。</a:t>
            </a:r>
            <a:endParaRPr lang="zh-CN" altLang="en-US"/>
          </a:p>
        </p:txBody>
      </p:sp>
      <p:sp>
        <p:nvSpPr>
          <p:cNvPr id="11" name="文本框 10"/>
          <p:cNvSpPr txBox="1"/>
          <p:nvPr/>
        </p:nvSpPr>
        <p:spPr>
          <a:xfrm>
            <a:off x="349250" y="1212850"/>
            <a:ext cx="2722245" cy="398780"/>
          </a:xfrm>
          <a:prstGeom prst="rect">
            <a:avLst/>
          </a:prstGeom>
          <a:noFill/>
        </p:spPr>
        <p:txBody>
          <a:bodyPr wrap="square" rtlCol="0">
            <a:spAutoFit/>
          </a:bodyPr>
          <a:p>
            <a:r>
              <a:rPr lang="zh-CN" altLang="en-US" sz="2000" b="1"/>
              <a:t>毕设工作内容总结</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med" p14:dur="700" advTm="67822">
        <p:fade/>
      </p:transition>
    </mc:Choice>
    <mc:Fallback>
      <p:transition spd="med" advTm="67822">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dirty="0">
                <a:solidFill>
                  <a:schemeClr val="bg1">
                    <a:lumMod val="95000"/>
                  </a:schemeClr>
                </a:solidFill>
                <a:latin typeface="微软雅黑" panose="020B0503020204020204" pitchFamily="34" charset="-122"/>
                <a:ea typeface="微软雅黑" panose="020B0503020204020204" pitchFamily="34" charset="-122"/>
              </a:rPr>
              <a:t>请各位老师指正</a:t>
            </a:r>
            <a:endParaRPr lang="zh-CN" altLang="en-US" sz="66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2973" y="534642"/>
            <a:ext cx="4226054" cy="1122364"/>
          </a:xfrm>
          <a:prstGeom prst="rect">
            <a:avLst/>
          </a:prstGeom>
        </p:spPr>
      </p:pic>
      <p:sp>
        <p:nvSpPr>
          <p:cNvPr id="13" name="TextBox 6"/>
          <p:cNvSpPr txBox="1"/>
          <p:nvPr/>
        </p:nvSpPr>
        <p:spPr>
          <a:xfrm>
            <a:off x="2692536" y="5642201"/>
            <a:ext cx="352679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04EA2"/>
                </a:solidFill>
                <a:latin typeface="微软雅黑" panose="020B0503020204020204" pitchFamily="34" charset="-122"/>
                <a:ea typeface="微软雅黑" panose="020B0503020204020204" pitchFamily="34" charset="-122"/>
              </a:rPr>
              <a:t>答辩人</a:t>
            </a:r>
            <a:r>
              <a:rPr lang="zh-CN" altLang="en-US" dirty="0">
                <a:solidFill>
                  <a:srgbClr val="004EA2"/>
                </a:solidFill>
                <a:latin typeface="微软雅黑" panose="020B0503020204020204" pitchFamily="34" charset="-122"/>
                <a:ea typeface="微软雅黑" panose="020B0503020204020204" pitchFamily="34" charset="-122"/>
              </a:rPr>
              <a:t>：邓睿智 </a:t>
            </a:r>
            <a:r>
              <a:rPr lang="en-US" altLang="zh-CN" dirty="0">
                <a:solidFill>
                  <a:srgbClr val="004EA2"/>
                </a:solidFill>
                <a:latin typeface="微软雅黑" panose="020B0503020204020204" pitchFamily="34" charset="-122"/>
                <a:ea typeface="微软雅黑" panose="020B0503020204020204" pitchFamily="34" charset="-122"/>
              </a:rPr>
              <a:t>2017061803</a:t>
            </a:r>
            <a:endParaRPr lang="en-US" altLang="zh-CN" dirty="0">
              <a:solidFill>
                <a:srgbClr val="004EA2"/>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6573440" y="5642201"/>
            <a:ext cx="2975610" cy="397510"/>
          </a:xfrm>
          <a:prstGeom prst="rect">
            <a:avLst/>
          </a:prstGeom>
          <a:noFill/>
        </p:spPr>
        <p:txBody>
          <a:bodyPr wrap="none" lIns="91416" tIns="45708" rIns="91416" bIns="45708" rtlCol="0">
            <a:spAutoFit/>
          </a:bodyPr>
          <a:lstStyle/>
          <a:p>
            <a:pPr algn="ctr"/>
            <a:r>
              <a:rPr lang="zh-CN" altLang="en-US" sz="2000" b="1" dirty="0">
                <a:solidFill>
                  <a:srgbClr val="004EA2"/>
                </a:solidFill>
                <a:latin typeface="微软雅黑" panose="020B0503020204020204" pitchFamily="34" charset="-122"/>
                <a:ea typeface="微软雅黑" panose="020B0503020204020204" pitchFamily="34" charset="-122"/>
              </a:rPr>
              <a:t>指导老师：</a:t>
            </a:r>
            <a:r>
              <a:rPr lang="zh-CN" altLang="en-US" sz="2000" dirty="0">
                <a:solidFill>
                  <a:srgbClr val="004EA2"/>
                </a:solidFill>
                <a:latin typeface="微软雅黑" panose="020B0503020204020204" pitchFamily="34" charset="-122"/>
                <a:ea typeface="微软雅黑" panose="020B0503020204020204" pitchFamily="34" charset="-122"/>
              </a:rPr>
              <a:t>吴艳霞副教授</a:t>
            </a:r>
            <a:endParaRPr lang="zh-CN" altLang="en-US" sz="2000" dirty="0">
              <a:solidFill>
                <a:srgbClr val="004EA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4445">
        <p:fade/>
      </p:transition>
    </mc:Choice>
    <mc:Fallback>
      <p:transition spd="med" advTm="444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482" y="36246"/>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内容及</a:t>
            </a: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35" name="TextBox 6"/>
          <p:cNvSpPr txBox="1"/>
          <p:nvPr/>
        </p:nvSpPr>
        <p:spPr>
          <a:xfrm>
            <a:off x="726490" y="1104659"/>
            <a:ext cx="3096744" cy="587375"/>
          </a:xfrm>
          <a:prstGeom prst="rect">
            <a:avLst/>
          </a:prstGeom>
          <a:noFill/>
        </p:spPr>
        <p:txBody>
          <a:bodyPr wrap="square" lIns="0" tIns="48000" rIns="0" bIns="48000" rtlCol="0">
            <a:spAutoFit/>
          </a:bodyPr>
          <a:lstStyle/>
          <a:p>
            <a:r>
              <a:rPr lang="en-US" altLang="zh-CN" sz="3200" b="1" dirty="0">
                <a:solidFill>
                  <a:srgbClr val="004EA2"/>
                </a:solidFill>
                <a:latin typeface="微软雅黑" panose="020B0503020204020204" pitchFamily="34" charset="-122"/>
                <a:ea typeface="微软雅黑" panose="020B0503020204020204" pitchFamily="34" charset="-122"/>
              </a:rPr>
              <a:t>1.1 </a:t>
            </a:r>
            <a:r>
              <a:rPr lang="zh-CN" altLang="en-US" sz="3200" b="1" dirty="0">
                <a:solidFill>
                  <a:srgbClr val="004EA2"/>
                </a:solidFill>
                <a:latin typeface="微软雅黑" panose="020B0503020204020204" pitchFamily="34" charset="-122"/>
                <a:ea typeface="微软雅黑" panose="020B0503020204020204" pitchFamily="34" charset="-122"/>
              </a:rPr>
              <a:t>研究内容</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482850" y="2581275"/>
            <a:ext cx="7920990" cy="3522980"/>
          </a:xfrm>
          <a:prstGeom prst="rect">
            <a:avLst/>
          </a:prstGeom>
        </p:spPr>
      </p:pic>
      <p:sp>
        <p:nvSpPr>
          <p:cNvPr id="6" name="文本框 5"/>
          <p:cNvSpPr txBox="1"/>
          <p:nvPr/>
        </p:nvSpPr>
        <p:spPr>
          <a:xfrm>
            <a:off x="869315" y="1841500"/>
            <a:ext cx="6022975" cy="368300"/>
          </a:xfrm>
          <a:prstGeom prst="rect">
            <a:avLst/>
          </a:prstGeom>
          <a:noFill/>
        </p:spPr>
        <p:txBody>
          <a:bodyPr wrap="square" rtlCol="0">
            <a:spAutoFit/>
          </a:bodyPr>
          <a:p>
            <a:r>
              <a:rPr lang="zh-CN" altLang="en-US" b="1"/>
              <a:t>隐写术和隐写分析 </a:t>
            </a:r>
            <a:r>
              <a:rPr lang="en-US" altLang="zh-CN" b="1"/>
              <a:t>(Steganography and Steganalysis)</a:t>
            </a:r>
            <a:endParaRPr lang="en-US" altLang="zh-CN" b="1"/>
          </a:p>
        </p:txBody>
      </p:sp>
    </p:spTree>
  </p:cSld>
  <p:clrMapOvr>
    <a:masterClrMapping/>
  </p:clrMapOvr>
  <mc:AlternateContent xmlns:mc="http://schemas.openxmlformats.org/markup-compatibility/2006">
    <mc:Choice xmlns:p14="http://schemas.microsoft.com/office/powerpoint/2010/main" Requires="p14">
      <p:transition spd="med" p14:dur="700" advTm="43447">
        <p:fade/>
      </p:transition>
    </mc:Choice>
    <mc:Fallback>
      <p:transition spd="med" advTm="4344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482" y="36246"/>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内容及</a:t>
            </a: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4" name="圆角矩形 3"/>
          <p:cNvSpPr/>
          <p:nvPr/>
        </p:nvSpPr>
        <p:spPr>
          <a:xfrm>
            <a:off x="1733550" y="1825625"/>
            <a:ext cx="2625090" cy="917575"/>
          </a:xfrm>
          <a:prstGeom prst="roundRect">
            <a:avLst/>
          </a:prstGeom>
          <a:solidFill>
            <a:srgbClr val="004EA2"/>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原始图像 </a:t>
            </a:r>
            <a:r>
              <a:rPr lang="en-US" altLang="zh-CN"/>
              <a:t>(</a:t>
            </a:r>
            <a:r>
              <a:rPr lang="en-US" altLang="zh-CN"/>
              <a:t>cover image)</a:t>
            </a:r>
            <a:endParaRPr lang="en-US" altLang="zh-CN"/>
          </a:p>
          <a:p>
            <a:pPr algn="ctr"/>
            <a:r>
              <a:rPr lang="en-US" altLang="zh-CN"/>
              <a:t>or </a:t>
            </a:r>
            <a:endParaRPr lang="en-US" altLang="zh-CN" u="sng"/>
          </a:p>
          <a:p>
            <a:pPr algn="ctr"/>
            <a:r>
              <a:rPr lang="zh-CN" altLang="en-US"/>
              <a:t>含密图像 </a:t>
            </a:r>
            <a:r>
              <a:rPr lang="en-US" altLang="zh-CN"/>
              <a:t>(</a:t>
            </a:r>
            <a:r>
              <a:rPr lang="en-US" altLang="zh-CN"/>
              <a:t>stego image)</a:t>
            </a:r>
            <a:endParaRPr lang="en-US" altLang="zh-CN"/>
          </a:p>
        </p:txBody>
      </p:sp>
      <p:sp>
        <p:nvSpPr>
          <p:cNvPr id="5" name="圆角矩形 4"/>
          <p:cNvSpPr/>
          <p:nvPr/>
        </p:nvSpPr>
        <p:spPr>
          <a:xfrm>
            <a:off x="2112645" y="3251200"/>
            <a:ext cx="1866265" cy="839470"/>
          </a:xfrm>
          <a:prstGeom prst="roundRect">
            <a:avLst/>
          </a:prstGeom>
          <a:solidFill>
            <a:srgbClr val="004EA2"/>
          </a:solidFill>
          <a:ln>
            <a:solidFill>
              <a:srgbClr val="004E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隐写分析</a:t>
            </a:r>
            <a:r>
              <a:rPr lang="en-US" altLang="zh-CN"/>
              <a:t>Staganalysis</a:t>
            </a:r>
            <a:endParaRPr lang="en-US" altLang="zh-CN"/>
          </a:p>
        </p:txBody>
      </p:sp>
      <p:sp>
        <p:nvSpPr>
          <p:cNvPr id="10" name="下箭头 9"/>
          <p:cNvSpPr/>
          <p:nvPr/>
        </p:nvSpPr>
        <p:spPr>
          <a:xfrm>
            <a:off x="2944495" y="2827655"/>
            <a:ext cx="217805" cy="3746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下箭头 10"/>
          <p:cNvSpPr/>
          <p:nvPr/>
        </p:nvSpPr>
        <p:spPr>
          <a:xfrm>
            <a:off x="2936875" y="4170045"/>
            <a:ext cx="217805" cy="3746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60705" y="2103120"/>
            <a:ext cx="1223010" cy="368300"/>
          </a:xfrm>
          <a:prstGeom prst="rect">
            <a:avLst/>
          </a:prstGeom>
          <a:noFill/>
        </p:spPr>
        <p:txBody>
          <a:bodyPr wrap="square" rtlCol="0">
            <a:spAutoFit/>
          </a:bodyPr>
          <a:p>
            <a:r>
              <a:rPr lang="zh-CN" altLang="en-US" b="1"/>
              <a:t>网络输入</a:t>
            </a:r>
            <a:r>
              <a:rPr lang="en-US" altLang="zh-CN" b="1"/>
              <a:t>:</a:t>
            </a:r>
            <a:r>
              <a:rPr lang="en-US" altLang="zh-CN"/>
              <a:t> </a:t>
            </a:r>
            <a:endParaRPr lang="en-US" altLang="zh-CN"/>
          </a:p>
        </p:txBody>
      </p:sp>
      <p:sp>
        <p:nvSpPr>
          <p:cNvPr id="13" name="文本框 12"/>
          <p:cNvSpPr txBox="1"/>
          <p:nvPr/>
        </p:nvSpPr>
        <p:spPr>
          <a:xfrm>
            <a:off x="560705" y="4870450"/>
            <a:ext cx="1239520" cy="368300"/>
          </a:xfrm>
          <a:prstGeom prst="rect">
            <a:avLst/>
          </a:prstGeom>
          <a:noFill/>
        </p:spPr>
        <p:txBody>
          <a:bodyPr wrap="square" rtlCol="0">
            <a:spAutoFit/>
          </a:bodyPr>
          <a:p>
            <a:r>
              <a:rPr lang="zh-CN" altLang="en-US" b="1"/>
              <a:t>网络输出</a:t>
            </a:r>
            <a:r>
              <a:rPr lang="en-US" altLang="zh-CN" b="1"/>
              <a:t>:</a:t>
            </a:r>
            <a:r>
              <a:rPr lang="en-US" altLang="zh-CN"/>
              <a:t> </a:t>
            </a:r>
            <a:endParaRPr lang="en-US" altLang="zh-CN"/>
          </a:p>
        </p:txBody>
      </p:sp>
      <p:sp>
        <p:nvSpPr>
          <p:cNvPr id="15" name="右大括号 14"/>
          <p:cNvSpPr/>
          <p:nvPr/>
        </p:nvSpPr>
        <p:spPr>
          <a:xfrm>
            <a:off x="4481830" y="2139950"/>
            <a:ext cx="296545" cy="3062605"/>
          </a:xfrm>
          <a:prstGeom prst="rightBrace">
            <a:avLst>
              <a:gd name="adj1" fmla="val 8333"/>
              <a:gd name="adj2" fmla="val 51154"/>
            </a:avLst>
          </a:prstGeom>
          <a:ln>
            <a:solidFill>
              <a:srgbClr val="004EA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文本框 16"/>
          <p:cNvSpPr txBox="1"/>
          <p:nvPr/>
        </p:nvSpPr>
        <p:spPr>
          <a:xfrm>
            <a:off x="7546340" y="2198370"/>
            <a:ext cx="3665220" cy="368300"/>
          </a:xfrm>
          <a:prstGeom prst="rect">
            <a:avLst/>
          </a:prstGeom>
          <a:noFill/>
        </p:spPr>
        <p:txBody>
          <a:bodyPr wrap="square" rtlCol="0">
            <a:spAutoFit/>
          </a:bodyPr>
          <a:p>
            <a:r>
              <a:rPr lang="zh-CN" altLang="en-US" b="1"/>
              <a:t>隐写术和数字水印之间的区别</a:t>
            </a:r>
            <a:r>
              <a:rPr lang="zh-CN" altLang="en-US"/>
              <a:t>：</a:t>
            </a:r>
            <a:endParaRPr lang="zh-CN" altLang="en-US"/>
          </a:p>
        </p:txBody>
      </p:sp>
      <p:sp>
        <p:nvSpPr>
          <p:cNvPr id="18" name="文本框 17"/>
          <p:cNvSpPr txBox="1"/>
          <p:nvPr/>
        </p:nvSpPr>
        <p:spPr>
          <a:xfrm>
            <a:off x="7546340" y="2827655"/>
            <a:ext cx="4074795" cy="2306955"/>
          </a:xfrm>
          <a:prstGeom prst="rect">
            <a:avLst/>
          </a:prstGeom>
          <a:noFill/>
        </p:spPr>
        <p:txBody>
          <a:bodyPr wrap="square" rtlCol="0">
            <a:spAutoFit/>
          </a:bodyPr>
          <a:p>
            <a:r>
              <a:rPr lang="zh-CN" altLang="en-US" sz="1600"/>
              <a:t>两者实现过程相似，只是侧重点不同。</a:t>
            </a:r>
            <a:endParaRPr lang="zh-CN" altLang="en-US" sz="1600"/>
          </a:p>
          <a:p>
            <a:endParaRPr lang="zh-CN" altLang="en-US" sz="1600"/>
          </a:p>
          <a:p>
            <a:r>
              <a:rPr lang="zh-CN" altLang="en-US" sz="1600" b="1"/>
              <a:t>隐写术侧重于加密信息的隐蔽性。</a:t>
            </a:r>
            <a:r>
              <a:rPr lang="zh-CN" altLang="en-US" sz="1600"/>
              <a:t> </a:t>
            </a:r>
            <a:endParaRPr lang="zh-CN" altLang="en-US" sz="1600"/>
          </a:p>
          <a:p>
            <a:r>
              <a:rPr lang="en-US" altLang="zh-CN" sz="1600"/>
              <a:t>(</a:t>
            </a:r>
            <a:r>
              <a:rPr lang="zh-CN" altLang="en-US" sz="1600"/>
              <a:t>敌对方很难判断图像中是否嵌入信息</a:t>
            </a:r>
            <a:r>
              <a:rPr lang="en-US" altLang="zh-CN" sz="1600"/>
              <a:t>)</a:t>
            </a:r>
            <a:endParaRPr lang="zh-CN" altLang="en-US" sz="1600"/>
          </a:p>
          <a:p>
            <a:endParaRPr lang="zh-CN" altLang="en-US" sz="1600"/>
          </a:p>
          <a:p>
            <a:r>
              <a:rPr lang="zh-CN" altLang="en-US" sz="1600" b="1"/>
              <a:t>数字水印更看重提取的鲁棒性。 </a:t>
            </a:r>
            <a:endParaRPr lang="zh-CN" altLang="en-US" sz="1600" b="1"/>
          </a:p>
          <a:p>
            <a:r>
              <a:rPr lang="en-US" altLang="zh-CN" sz="1600"/>
              <a:t>(</a:t>
            </a:r>
            <a:r>
              <a:rPr lang="zh-CN" altLang="en-US" sz="1600"/>
              <a:t>即使图像在传播过程中受到诸如</a:t>
            </a:r>
            <a:r>
              <a:rPr lang="en-US" altLang="zh-CN" sz="1600"/>
              <a:t>: </a:t>
            </a:r>
            <a:r>
              <a:rPr lang="zh-CN" altLang="en-US" sz="1600"/>
              <a:t>模糊、旋转、剪切等攻击，解码器</a:t>
            </a:r>
            <a:r>
              <a:rPr lang="en-US" altLang="zh-CN" sz="1600"/>
              <a:t>D</a:t>
            </a:r>
            <a:r>
              <a:rPr lang="en-US" altLang="zh-CN" sz="1600"/>
              <a:t>ecoder</a:t>
            </a:r>
            <a:r>
              <a:rPr lang="zh-CN" altLang="en-US" sz="1600"/>
              <a:t>依旧可以很好的从加密图像中提取出嵌入的信息</a:t>
            </a:r>
            <a:r>
              <a:rPr lang="en-US" altLang="zh-CN" sz="1600"/>
              <a:t>)</a:t>
            </a:r>
            <a:endParaRPr lang="en-US" altLang="zh-CN" sz="1600"/>
          </a:p>
        </p:txBody>
      </p:sp>
      <p:sp>
        <p:nvSpPr>
          <p:cNvPr id="8" name="圆角矩形 7"/>
          <p:cNvSpPr/>
          <p:nvPr/>
        </p:nvSpPr>
        <p:spPr>
          <a:xfrm>
            <a:off x="1741170" y="4631690"/>
            <a:ext cx="2625090" cy="917575"/>
          </a:xfrm>
          <a:prstGeom prst="roundRect">
            <a:avLst/>
          </a:prstGeom>
          <a:solidFill>
            <a:srgbClr val="004EA2"/>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sym typeface="+mn-ea"/>
              </a:rPr>
              <a:t>模型输出</a:t>
            </a:r>
            <a:r>
              <a:rPr lang="en-US" altLang="zh-CN">
                <a:sym typeface="+mn-ea"/>
              </a:rPr>
              <a:t>Prediction</a:t>
            </a:r>
            <a:r>
              <a:rPr lang="zh-CN" altLang="en-US">
                <a:sym typeface="+mn-ea"/>
              </a:rPr>
              <a:t>：</a:t>
            </a:r>
            <a:endParaRPr lang="zh-CN" altLang="en-US"/>
          </a:p>
          <a:p>
            <a:pPr algn="ctr"/>
            <a:r>
              <a:rPr lang="en-US" altLang="zh-CN">
                <a:sym typeface="+mn-ea"/>
              </a:rPr>
              <a:t>1:  (</a:t>
            </a:r>
            <a:r>
              <a:rPr lang="zh-CN" altLang="en-US">
                <a:sym typeface="+mn-ea"/>
              </a:rPr>
              <a:t>含密图像</a:t>
            </a:r>
            <a:r>
              <a:rPr lang="en-US" altLang="zh-CN">
                <a:sym typeface="+mn-ea"/>
              </a:rPr>
              <a:t>)</a:t>
            </a:r>
            <a:endParaRPr lang="en-US" altLang="zh-CN"/>
          </a:p>
          <a:p>
            <a:pPr algn="ctr"/>
            <a:r>
              <a:rPr lang="en-US" altLang="zh-CN">
                <a:sym typeface="+mn-ea"/>
              </a:rPr>
              <a:t>0:  (</a:t>
            </a:r>
            <a:r>
              <a:rPr lang="zh-CN" altLang="en-US">
                <a:sym typeface="+mn-ea"/>
              </a:rPr>
              <a:t>原始图像</a:t>
            </a:r>
            <a:r>
              <a:rPr lang="en-US" altLang="zh-CN">
                <a:sym typeface="+mn-ea"/>
              </a:rPr>
              <a:t>)</a:t>
            </a:r>
            <a:endParaRPr lang="en-US" altLang="zh-CN"/>
          </a:p>
        </p:txBody>
      </p:sp>
      <p:sp>
        <p:nvSpPr>
          <p:cNvPr id="9" name="圆角矩形 8"/>
          <p:cNvSpPr/>
          <p:nvPr/>
        </p:nvSpPr>
        <p:spPr>
          <a:xfrm>
            <a:off x="4912360" y="3251200"/>
            <a:ext cx="1866265" cy="839470"/>
          </a:xfrm>
          <a:prstGeom prst="roundRect">
            <a:avLst/>
          </a:prstGeom>
          <a:solidFill>
            <a:srgbClr val="004EA2"/>
          </a:solidFill>
          <a:ln>
            <a:solidFill>
              <a:srgbClr val="004E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二分类问题</a:t>
            </a:r>
            <a:r>
              <a:rPr lang="en-US" altLang="zh-CN"/>
              <a:t>B</a:t>
            </a:r>
            <a:r>
              <a:rPr lang="en-US" altLang="zh-CN">
                <a:sym typeface="+mn-ea"/>
              </a:rPr>
              <a:t>inary Classifier</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Tm="16096">
        <p:fade/>
      </p:transition>
    </mc:Choice>
    <mc:Fallback>
      <p:transition spd="med" advTm="1609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482" y="36246"/>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内容及</a:t>
            </a: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6" name="文本框 5"/>
          <p:cNvSpPr txBox="1"/>
          <p:nvPr/>
        </p:nvSpPr>
        <p:spPr>
          <a:xfrm>
            <a:off x="576580" y="1344295"/>
            <a:ext cx="6022975" cy="398780"/>
          </a:xfrm>
          <a:prstGeom prst="rect">
            <a:avLst/>
          </a:prstGeom>
          <a:noFill/>
        </p:spPr>
        <p:txBody>
          <a:bodyPr wrap="square" rtlCol="0">
            <a:spAutoFit/>
          </a:bodyPr>
          <a:p>
            <a:r>
              <a:rPr lang="zh-CN" altLang="en-US" sz="2000" b="1"/>
              <a:t>图像隐写去除 </a:t>
            </a:r>
            <a:r>
              <a:rPr lang="en-US" altLang="zh-CN" sz="2000" b="1"/>
              <a:t>(Image Steganography Removal)</a:t>
            </a:r>
            <a:endParaRPr lang="en-US" altLang="zh-CN" sz="2000" b="1"/>
          </a:p>
        </p:txBody>
      </p:sp>
      <p:sp>
        <p:nvSpPr>
          <p:cNvPr id="2" name="文本框 1"/>
          <p:cNvSpPr txBox="1"/>
          <p:nvPr/>
        </p:nvSpPr>
        <p:spPr>
          <a:xfrm>
            <a:off x="1673860" y="2409190"/>
            <a:ext cx="9345295" cy="2912745"/>
          </a:xfrm>
          <a:prstGeom prst="rect">
            <a:avLst/>
          </a:prstGeom>
          <a:noFill/>
        </p:spPr>
        <p:txBody>
          <a:bodyPr wrap="square" rtlCol="0">
            <a:spAutoFit/>
          </a:bodyPr>
          <a:p>
            <a:pPr fontAlgn="auto">
              <a:lnSpc>
                <a:spcPts val="2200"/>
              </a:lnSpc>
            </a:pPr>
            <a:r>
              <a:rPr lang="zh-CN" altLang="en-US" b="1"/>
              <a:t>隐写分析的不足</a:t>
            </a:r>
            <a:r>
              <a:rPr lang="zh-CN" altLang="en-US"/>
              <a:t>：</a:t>
            </a:r>
            <a:endParaRPr lang="zh-CN" altLang="en-US"/>
          </a:p>
          <a:p>
            <a:pPr fontAlgn="auto">
              <a:lnSpc>
                <a:spcPts val="2200"/>
              </a:lnSpc>
            </a:pPr>
            <a:r>
              <a:rPr lang="en-US" altLang="zh-CN" sz="1600"/>
              <a:t>       </a:t>
            </a:r>
            <a:r>
              <a:rPr lang="zh-CN" altLang="en-US" sz="1600"/>
              <a:t>面对不断进步的隐写术，</a:t>
            </a:r>
            <a:r>
              <a:rPr lang="zh-CN" altLang="en-US" sz="1600" b="1"/>
              <a:t>隐写分析始终处于落后状况</a:t>
            </a:r>
            <a:r>
              <a:rPr lang="zh-CN" altLang="en-US" sz="1600"/>
              <a:t>。并且隐写分析还受到诸如：图片大小、颜色空间、文件格式等因素的限制，因此具有较大的局限性。</a:t>
            </a:r>
            <a:endParaRPr lang="zh-CN" altLang="en-US" sz="1600"/>
          </a:p>
          <a:p>
            <a:pPr fontAlgn="auto">
              <a:lnSpc>
                <a:spcPts val="2200"/>
              </a:lnSpc>
            </a:pPr>
            <a:endParaRPr lang="zh-CN" altLang="en-US" sz="1600"/>
          </a:p>
          <a:p>
            <a:pPr fontAlgn="auto">
              <a:lnSpc>
                <a:spcPts val="2200"/>
              </a:lnSpc>
            </a:pPr>
            <a:endParaRPr lang="zh-CN" altLang="en-US" sz="1600"/>
          </a:p>
          <a:p>
            <a:pPr fontAlgn="auto">
              <a:lnSpc>
                <a:spcPts val="2200"/>
              </a:lnSpc>
            </a:pPr>
            <a:r>
              <a:rPr lang="zh-CN" altLang="en-US" b="1"/>
              <a:t>隐写去除的引出</a:t>
            </a:r>
            <a:r>
              <a:rPr lang="zh-CN" altLang="en-US"/>
              <a:t>：</a:t>
            </a:r>
            <a:endParaRPr lang="zh-CN" altLang="en-US"/>
          </a:p>
          <a:p>
            <a:pPr fontAlgn="auto">
              <a:lnSpc>
                <a:spcPts val="2200"/>
              </a:lnSpc>
            </a:pPr>
            <a:r>
              <a:rPr lang="zh-CN" altLang="en-US" sz="1600"/>
              <a:t>       为此我们转换思路：既然很难通过隐写分析判断图像中是否含有隐秘信息，那么不妨对有含密嫌疑的图片统统进行隐写去除操作，也就是</a:t>
            </a:r>
            <a:r>
              <a:rPr lang="zh-CN" altLang="en-US" sz="1600" b="1"/>
              <a:t>破坏含密图像中的隐秘信息</a:t>
            </a:r>
            <a:r>
              <a:rPr lang="zh-CN" altLang="en-US" sz="1600"/>
              <a:t>，这样即使对方接收到含密图像，由于其中的秘密信息都已经被破坏，对方也就无法知晓图片中原本嵌入的信息。</a:t>
            </a:r>
            <a:endParaRPr lang="zh-CN" altLang="en-US" sz="1600"/>
          </a:p>
          <a:p>
            <a:pPr fontAlgn="auto">
              <a:lnSpc>
                <a:spcPts val="2200"/>
              </a:lnSpc>
            </a:pPr>
            <a:r>
              <a:rPr lang="en-US" altLang="zh-CN" sz="1600"/>
              <a:t>       </a:t>
            </a:r>
            <a:r>
              <a:rPr lang="zh-CN" altLang="en-US" sz="1600"/>
              <a:t>需要注意的是，在隐写去除后，需要保证隐写去除前后图像的视觉质量没有退化。</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42951">
        <p:fade/>
      </p:transition>
    </mc:Choice>
    <mc:Fallback>
      <p:transition spd="med" advTm="4295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482" y="36246"/>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内容及</a:t>
            </a: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6" name="文本框 5"/>
          <p:cNvSpPr txBox="1"/>
          <p:nvPr/>
        </p:nvSpPr>
        <p:spPr>
          <a:xfrm>
            <a:off x="454660" y="1249680"/>
            <a:ext cx="6022975" cy="368300"/>
          </a:xfrm>
          <a:prstGeom prst="rect">
            <a:avLst/>
          </a:prstGeom>
          <a:noFill/>
        </p:spPr>
        <p:txBody>
          <a:bodyPr wrap="square" rtlCol="0">
            <a:spAutoFit/>
          </a:bodyPr>
          <a:p>
            <a:r>
              <a:rPr lang="zh-CN" altLang="en-US" b="1"/>
              <a:t>图像</a:t>
            </a:r>
            <a:r>
              <a:rPr lang="zh-CN" altLang="en-US" b="1"/>
              <a:t>隐写去除 </a:t>
            </a:r>
            <a:r>
              <a:rPr lang="en-US" altLang="zh-CN" b="1"/>
              <a:t>(Image S</a:t>
            </a:r>
            <a:r>
              <a:rPr lang="en-US" altLang="zh-CN" b="1"/>
              <a:t>teganography Removal)</a:t>
            </a:r>
            <a:endParaRPr lang="en-US" altLang="zh-CN" b="1"/>
          </a:p>
        </p:txBody>
      </p:sp>
      <p:sp>
        <p:nvSpPr>
          <p:cNvPr id="4" name="圆角矩形 3"/>
          <p:cNvSpPr/>
          <p:nvPr/>
        </p:nvSpPr>
        <p:spPr>
          <a:xfrm>
            <a:off x="1924685" y="2152015"/>
            <a:ext cx="2625090" cy="917575"/>
          </a:xfrm>
          <a:prstGeom prst="roundRect">
            <a:avLst/>
          </a:prstGeom>
          <a:solidFill>
            <a:srgbClr val="004EA2"/>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含密图像 </a:t>
            </a:r>
            <a:r>
              <a:rPr lang="en-US" altLang="zh-CN"/>
              <a:t>(</a:t>
            </a:r>
            <a:r>
              <a:rPr lang="en-US" altLang="zh-CN"/>
              <a:t>stego image)</a:t>
            </a:r>
            <a:endParaRPr lang="en-US" altLang="zh-CN"/>
          </a:p>
        </p:txBody>
      </p:sp>
      <p:sp>
        <p:nvSpPr>
          <p:cNvPr id="5" name="圆角矩形 4"/>
          <p:cNvSpPr/>
          <p:nvPr/>
        </p:nvSpPr>
        <p:spPr>
          <a:xfrm>
            <a:off x="1896745" y="3592830"/>
            <a:ext cx="2679700" cy="839470"/>
          </a:xfrm>
          <a:prstGeom prst="roundRect">
            <a:avLst/>
          </a:prstGeom>
          <a:solidFill>
            <a:srgbClr val="004EA2"/>
          </a:solidFill>
          <a:ln>
            <a:solidFill>
              <a:srgbClr val="004E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隐写去除</a:t>
            </a:r>
            <a:endParaRPr lang="zh-CN" altLang="en-US"/>
          </a:p>
          <a:p>
            <a:pPr algn="ctr"/>
            <a:r>
              <a:rPr lang="en-US" altLang="zh-CN">
                <a:sym typeface="+mn-ea"/>
              </a:rPr>
              <a:t>Steganography Removal</a:t>
            </a:r>
            <a:endParaRPr lang="en-US" altLang="zh-CN">
              <a:sym typeface="+mn-ea"/>
            </a:endParaRPr>
          </a:p>
        </p:txBody>
      </p:sp>
      <p:sp>
        <p:nvSpPr>
          <p:cNvPr id="10" name="下箭头 9"/>
          <p:cNvSpPr/>
          <p:nvPr/>
        </p:nvSpPr>
        <p:spPr>
          <a:xfrm>
            <a:off x="3135630" y="3154045"/>
            <a:ext cx="217805" cy="3746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下箭头 10"/>
          <p:cNvSpPr/>
          <p:nvPr/>
        </p:nvSpPr>
        <p:spPr>
          <a:xfrm>
            <a:off x="3128010" y="4496435"/>
            <a:ext cx="217805" cy="3746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51840" y="2429510"/>
            <a:ext cx="1223010" cy="368300"/>
          </a:xfrm>
          <a:prstGeom prst="rect">
            <a:avLst/>
          </a:prstGeom>
          <a:noFill/>
        </p:spPr>
        <p:txBody>
          <a:bodyPr wrap="square" rtlCol="0">
            <a:spAutoFit/>
          </a:bodyPr>
          <a:p>
            <a:r>
              <a:rPr lang="zh-CN" altLang="en-US" b="1"/>
              <a:t>网络输入</a:t>
            </a:r>
            <a:r>
              <a:rPr lang="en-US" altLang="zh-CN" b="1"/>
              <a:t>:</a:t>
            </a:r>
            <a:r>
              <a:rPr lang="en-US" altLang="zh-CN"/>
              <a:t> </a:t>
            </a:r>
            <a:endParaRPr lang="en-US" altLang="zh-CN"/>
          </a:p>
        </p:txBody>
      </p:sp>
      <p:sp>
        <p:nvSpPr>
          <p:cNvPr id="13" name="文本框 12"/>
          <p:cNvSpPr txBox="1"/>
          <p:nvPr/>
        </p:nvSpPr>
        <p:spPr>
          <a:xfrm>
            <a:off x="751840" y="5196840"/>
            <a:ext cx="1239520" cy="368300"/>
          </a:xfrm>
          <a:prstGeom prst="rect">
            <a:avLst/>
          </a:prstGeom>
          <a:noFill/>
        </p:spPr>
        <p:txBody>
          <a:bodyPr wrap="square" rtlCol="0">
            <a:spAutoFit/>
          </a:bodyPr>
          <a:p>
            <a:r>
              <a:rPr lang="zh-CN" altLang="en-US" b="1"/>
              <a:t>网络输出</a:t>
            </a:r>
            <a:r>
              <a:rPr lang="en-US" altLang="zh-CN" b="1"/>
              <a:t>:</a:t>
            </a:r>
            <a:r>
              <a:rPr lang="en-US" altLang="zh-CN"/>
              <a:t> </a:t>
            </a:r>
            <a:endParaRPr lang="en-US" altLang="zh-CN"/>
          </a:p>
        </p:txBody>
      </p:sp>
      <p:sp>
        <p:nvSpPr>
          <p:cNvPr id="8" name="圆角矩形 7"/>
          <p:cNvSpPr/>
          <p:nvPr/>
        </p:nvSpPr>
        <p:spPr>
          <a:xfrm>
            <a:off x="1932305" y="4958080"/>
            <a:ext cx="2625090" cy="917575"/>
          </a:xfrm>
          <a:prstGeom prst="roundRect">
            <a:avLst/>
          </a:prstGeom>
          <a:solidFill>
            <a:srgbClr val="004EA2"/>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隐写去除后的图像</a:t>
            </a:r>
            <a:endParaRPr lang="zh-CN" altLang="en-US"/>
          </a:p>
          <a:p>
            <a:pPr algn="ctr"/>
            <a:r>
              <a:rPr lang="en-US" altLang="zh-CN"/>
              <a:t>(purified image)</a:t>
            </a:r>
            <a:endParaRPr lang="en-US" altLang="zh-CN"/>
          </a:p>
        </p:txBody>
      </p:sp>
      <p:sp>
        <p:nvSpPr>
          <p:cNvPr id="15" name="右大括号 14"/>
          <p:cNvSpPr/>
          <p:nvPr/>
        </p:nvSpPr>
        <p:spPr>
          <a:xfrm>
            <a:off x="4632325" y="2585720"/>
            <a:ext cx="296545" cy="2854325"/>
          </a:xfrm>
          <a:prstGeom prst="rightBrace">
            <a:avLst>
              <a:gd name="adj1" fmla="val 8333"/>
              <a:gd name="adj2" fmla="val 51154"/>
            </a:avLst>
          </a:prstGeom>
          <a:ln>
            <a:solidFill>
              <a:srgbClr val="004EA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圆角矩形 8"/>
          <p:cNvSpPr/>
          <p:nvPr/>
        </p:nvSpPr>
        <p:spPr>
          <a:xfrm>
            <a:off x="5024120" y="3592830"/>
            <a:ext cx="2529205" cy="864235"/>
          </a:xfrm>
          <a:prstGeom prst="roundRect">
            <a:avLst/>
          </a:prstGeom>
          <a:solidFill>
            <a:srgbClr val="004EA2"/>
          </a:solidFill>
          <a:ln>
            <a:solidFill>
              <a:srgbClr val="004E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保证隐写去除后图像保持较高的视觉质量</a:t>
            </a:r>
            <a:endParaRPr lang="zh-CN" altLang="en-US" sz="1600"/>
          </a:p>
        </p:txBody>
      </p:sp>
      <p:sp>
        <p:nvSpPr>
          <p:cNvPr id="18" name="文本框 17"/>
          <p:cNvSpPr txBox="1"/>
          <p:nvPr/>
        </p:nvSpPr>
        <p:spPr>
          <a:xfrm>
            <a:off x="8480425" y="3069590"/>
            <a:ext cx="3315970" cy="1219835"/>
          </a:xfrm>
          <a:prstGeom prst="rect">
            <a:avLst/>
          </a:prstGeom>
          <a:noFill/>
        </p:spPr>
        <p:txBody>
          <a:bodyPr wrap="square" rtlCol="0">
            <a:spAutoFit/>
          </a:bodyPr>
          <a:p>
            <a:pPr fontAlgn="auto">
              <a:lnSpc>
                <a:spcPts val="2200"/>
              </a:lnSpc>
            </a:pPr>
            <a:r>
              <a:rPr lang="en-US" altLang="zh-CN" sz="1600"/>
              <a:t>       </a:t>
            </a:r>
            <a:r>
              <a:rPr lang="zh-CN" altLang="en-US" sz="1600"/>
              <a:t>目前很多方法都可以实现图像隐写去除，</a:t>
            </a:r>
            <a:r>
              <a:rPr lang="zh-CN" altLang="en-US" sz="1600" b="1"/>
              <a:t>关键在于在图像隐写去除的同时，</a:t>
            </a:r>
            <a:r>
              <a:rPr lang="zh-CN" altLang="en-US" sz="1600" b="1"/>
              <a:t>如何保证去隐写</a:t>
            </a:r>
            <a:r>
              <a:rPr lang="zh-CN" altLang="en-US" sz="1600" b="1"/>
              <a:t>图像的视觉质量！！！</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advTm="24987">
        <p:fade/>
      </p:transition>
    </mc:Choice>
    <mc:Fallback>
      <p:transition spd="med" advTm="2498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内容及</a:t>
            </a: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35" name="TextBox 6"/>
          <p:cNvSpPr txBox="1"/>
          <p:nvPr/>
        </p:nvSpPr>
        <p:spPr>
          <a:xfrm>
            <a:off x="482789" y="1024580"/>
            <a:ext cx="2791944" cy="587375"/>
          </a:xfrm>
          <a:prstGeom prst="rect">
            <a:avLst/>
          </a:prstGeom>
          <a:noFill/>
        </p:spPr>
        <p:txBody>
          <a:bodyPr wrap="square" lIns="0" tIns="48000" rIns="0" bIns="48000" rtlCol="0">
            <a:spAutoFit/>
          </a:bodyPr>
          <a:lstStyle/>
          <a:p>
            <a:pPr algn="ctr"/>
            <a:r>
              <a:rPr lang="en-US" altLang="zh-CN" sz="3200" b="1" dirty="0">
                <a:solidFill>
                  <a:srgbClr val="004EA2"/>
                </a:solidFill>
                <a:latin typeface="微软雅黑" panose="020B0503020204020204" pitchFamily="34" charset="-122"/>
                <a:ea typeface="微软雅黑" panose="020B0503020204020204" pitchFamily="34" charset="-122"/>
              </a:rPr>
              <a:t>1.2 </a:t>
            </a:r>
            <a:r>
              <a:rPr lang="zh-CN" altLang="en-US" sz="3200" b="1" dirty="0">
                <a:solidFill>
                  <a:srgbClr val="004EA2"/>
                </a:solidFill>
                <a:latin typeface="微软雅黑" panose="020B0503020204020204" pitchFamily="34" charset="-122"/>
                <a:ea typeface="微软雅黑" panose="020B0503020204020204" pitchFamily="34" charset="-122"/>
              </a:rPr>
              <a:t>研究背景</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grpSp>
        <p:nvGrpSpPr>
          <p:cNvPr id="86" name="2596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217805" y="1615363"/>
            <a:ext cx="11747550" cy="4970310"/>
            <a:chOff x="0" y="1028004"/>
            <a:chExt cx="11912578" cy="5112713"/>
          </a:xfrm>
        </p:grpSpPr>
        <p:sp>
          <p:nvSpPr>
            <p:cNvPr id="87" name="iŝlïḑe"/>
            <p:cNvSpPr/>
            <p:nvPr/>
          </p:nvSpPr>
          <p:spPr>
            <a:xfrm>
              <a:off x="0" y="3514505"/>
              <a:ext cx="11518900" cy="235390"/>
            </a:xfrm>
            <a:prstGeom prst="rightArrow">
              <a:avLst>
                <a:gd name="adj1" fmla="val 50000"/>
                <a:gd name="adj2" fmla="val 111538"/>
              </a:avLst>
            </a:prstGeom>
            <a:solidFill>
              <a:srgbClr val="004EA2"/>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i="1">
                <a:solidFill>
                  <a:schemeClr val="tx1"/>
                </a:solidFill>
              </a:endParaRPr>
            </a:p>
          </p:txBody>
        </p:sp>
        <p:grpSp>
          <p:nvGrpSpPr>
            <p:cNvPr id="88" name="í$1îdê"/>
            <p:cNvGrpSpPr/>
            <p:nvPr/>
          </p:nvGrpSpPr>
          <p:grpSpPr>
            <a:xfrm>
              <a:off x="482600" y="1163947"/>
              <a:ext cx="3190875" cy="2995806"/>
              <a:chOff x="482600" y="1163947"/>
              <a:chExt cx="3190875" cy="2995806"/>
            </a:xfrm>
          </p:grpSpPr>
          <p:cxnSp>
            <p:nvCxnSpPr>
              <p:cNvPr id="116" name="直接连接符 115"/>
              <p:cNvCxnSpPr>
                <a:stCxn id="120" idx="0"/>
              </p:cNvCxnSpPr>
              <p:nvPr/>
            </p:nvCxnSpPr>
            <p:spPr>
              <a:xfrm flipV="1">
                <a:off x="2077287" y="1595708"/>
                <a:ext cx="6439" cy="189883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7" name="iṡ1iḑê"/>
              <p:cNvGrpSpPr/>
              <p:nvPr/>
            </p:nvGrpSpPr>
            <p:grpSpPr>
              <a:xfrm>
                <a:off x="482600" y="1163947"/>
                <a:ext cx="3190875" cy="1940495"/>
                <a:chOff x="514405" y="1163947"/>
                <a:chExt cx="2620085" cy="1940495"/>
              </a:xfrm>
            </p:grpSpPr>
            <p:sp>
              <p:nvSpPr>
                <p:cNvPr id="122" name="ís1ïḓê"/>
                <p:cNvSpPr/>
                <p:nvPr/>
              </p:nvSpPr>
              <p:spPr bwMode="auto">
                <a:xfrm>
                  <a:off x="514405" y="1761417"/>
                  <a:ext cx="2620085" cy="1343025"/>
                </a:xfrm>
                <a:prstGeom prst="rect">
                  <a:avLst/>
                </a:prstGeom>
                <a:solidFill>
                  <a:schemeClr val="bg1">
                    <a:lumMod val="95000"/>
                  </a:schemeClr>
                </a:solidFill>
                <a:ln>
                  <a:noFill/>
                </a:ln>
              </p:spPr>
              <p:txBody>
                <a:bodyPr wrap="square" lIns="91440" tIns="45720" rIns="91440" bIns="45720" anchor="t"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首个基于深度学习的隐写分析方法，4层卷积神经网络结构 </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(3 convolution + 1 FC)</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，性能虽然不如传统的隐写分析方法，但毕竟是将深度学习用于隐写分析的开山之作</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23" name="îṣľidê"/>
                <p:cNvSpPr txBox="1"/>
                <p:nvPr/>
              </p:nvSpPr>
              <p:spPr bwMode="auto">
                <a:xfrm>
                  <a:off x="659871" y="1163947"/>
                  <a:ext cx="2327244" cy="432024"/>
                </a:xfrm>
                <a:prstGeom prst="rect">
                  <a:avLst/>
                </a:prstGeom>
                <a:solidFill>
                  <a:schemeClr val="bg1">
                    <a:lumMod val="95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dirty="0">
                      <a:solidFill>
                        <a:srgbClr val="004EA2"/>
                      </a:solidFill>
                    </a:rPr>
                    <a:t>TanNet</a:t>
                  </a:r>
                  <a:endParaRPr lang="en-US" altLang="zh-CN" sz="1600" b="1" dirty="0">
                    <a:solidFill>
                      <a:srgbClr val="004EA2"/>
                    </a:solidFill>
                  </a:endParaRPr>
                </a:p>
              </p:txBody>
            </p:sp>
          </p:grpSp>
          <p:grpSp>
            <p:nvGrpSpPr>
              <p:cNvPr id="118" name="ï$1iďe"/>
              <p:cNvGrpSpPr/>
              <p:nvPr/>
            </p:nvGrpSpPr>
            <p:grpSpPr>
              <a:xfrm>
                <a:off x="1940019" y="3494700"/>
                <a:ext cx="275000" cy="275000"/>
                <a:chOff x="1607367" y="4342267"/>
                <a:chExt cx="275000" cy="275000"/>
              </a:xfrm>
            </p:grpSpPr>
            <p:sp>
              <p:nvSpPr>
                <p:cNvPr id="120" name="iṥļîde"/>
                <p:cNvSpPr/>
                <p:nvPr/>
              </p:nvSpPr>
              <p:spPr>
                <a:xfrm>
                  <a:off x="1607367" y="4342267"/>
                  <a:ext cx="275000" cy="275000"/>
                </a:xfrm>
                <a:prstGeom prst="ellipse">
                  <a:avLst/>
                </a:prstGeom>
                <a:solidFill>
                  <a:schemeClr val="bg1"/>
                </a:solidFill>
                <a:ln w="38100" cap="rnd">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sp>
              <p:nvSpPr>
                <p:cNvPr id="121" name="îṧḻiḍê"/>
                <p:cNvSpPr/>
                <p:nvPr/>
              </p:nvSpPr>
              <p:spPr>
                <a:xfrm>
                  <a:off x="1657139" y="4392039"/>
                  <a:ext cx="175456" cy="175456"/>
                </a:xfrm>
                <a:prstGeom prst="ellipse">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grpSp>
          <p:sp>
            <p:nvSpPr>
              <p:cNvPr id="119" name="ïšļïde"/>
              <p:cNvSpPr txBox="1"/>
              <p:nvPr/>
            </p:nvSpPr>
            <p:spPr bwMode="auto">
              <a:xfrm>
                <a:off x="1704590" y="3769700"/>
                <a:ext cx="745858" cy="3900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t>2014</a:t>
                </a:r>
                <a:endParaRPr lang="en-US" altLang="zh-CN" sz="1600" dirty="0"/>
              </a:p>
            </p:txBody>
          </p:sp>
        </p:grpSp>
        <p:grpSp>
          <p:nvGrpSpPr>
            <p:cNvPr id="89" name="îš1îḋe"/>
            <p:cNvGrpSpPr/>
            <p:nvPr/>
          </p:nvGrpSpPr>
          <p:grpSpPr>
            <a:xfrm>
              <a:off x="3335154" y="3104647"/>
              <a:ext cx="2834238" cy="3029453"/>
              <a:chOff x="3504152" y="3104647"/>
              <a:chExt cx="2834238" cy="3029453"/>
            </a:xfrm>
          </p:grpSpPr>
          <p:cxnSp>
            <p:nvCxnSpPr>
              <p:cNvPr id="108" name="直接连接符 107"/>
              <p:cNvCxnSpPr>
                <a:stCxn id="114" idx="2"/>
                <a:endCxn id="112" idx="4"/>
              </p:cNvCxnSpPr>
              <p:nvPr/>
            </p:nvCxnSpPr>
            <p:spPr>
              <a:xfrm flipV="1">
                <a:off x="4921271" y="3769700"/>
                <a:ext cx="0" cy="23644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9" name="íşļïďè"/>
              <p:cNvGrpSpPr/>
              <p:nvPr/>
            </p:nvGrpSpPr>
            <p:grpSpPr>
              <a:xfrm>
                <a:off x="3504152" y="4017186"/>
                <a:ext cx="2834238" cy="2116914"/>
                <a:chOff x="3504152" y="4017186"/>
                <a:chExt cx="2327244" cy="2116914"/>
              </a:xfrm>
            </p:grpSpPr>
            <p:sp>
              <p:nvSpPr>
                <p:cNvPr id="114" name="iṩlîdé"/>
                <p:cNvSpPr/>
                <p:nvPr/>
              </p:nvSpPr>
              <p:spPr bwMode="auto">
                <a:xfrm>
                  <a:off x="3504152" y="4591213"/>
                  <a:ext cx="2327244" cy="1542887"/>
                </a:xfrm>
                <a:prstGeom prst="rect">
                  <a:avLst/>
                </a:prstGeom>
                <a:solidFill>
                  <a:schemeClr val="bg1">
                    <a:lumMod val="95000"/>
                  </a:schemeClr>
                </a:solidFill>
                <a:ln>
                  <a:noFill/>
                </a:ln>
              </p:spPr>
              <p:txBody>
                <a:bodyPr wrap="square" lIns="91440" tIns="45720" rIns="91440" bIns="45720" anchor="t" anchorCtr="0">
                  <a:normAutofit fontScale="9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包含一个预处理层, 五个卷积层和三个全连接层，亮点在于：</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(1) </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增加了 </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preprocessing layer</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，采用</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KV</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高通滤波核获取噪声残差</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(2) </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提出一种新的激活函数 高斯激活函数</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5" name="îşḷïdê"/>
                <p:cNvSpPr txBox="1"/>
                <p:nvPr/>
              </p:nvSpPr>
              <p:spPr bwMode="auto">
                <a:xfrm>
                  <a:off x="3504152" y="4017186"/>
                  <a:ext cx="2327244" cy="432024"/>
                </a:xfrm>
                <a:prstGeom prst="rect">
                  <a:avLst/>
                </a:prstGeom>
                <a:solidFill>
                  <a:schemeClr val="bg1">
                    <a:lumMod val="95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dirty="0">
                      <a:solidFill>
                        <a:srgbClr val="004EA2"/>
                      </a:solidFill>
                    </a:rPr>
                    <a:t>QianNet</a:t>
                  </a:r>
                  <a:endParaRPr lang="en-US" altLang="zh-CN" sz="1600" b="1" dirty="0">
                    <a:solidFill>
                      <a:srgbClr val="004EA2"/>
                    </a:solidFill>
                  </a:endParaRPr>
                </a:p>
              </p:txBody>
            </p:sp>
          </p:grpSp>
          <p:grpSp>
            <p:nvGrpSpPr>
              <p:cNvPr id="110" name="iśľidè"/>
              <p:cNvGrpSpPr/>
              <p:nvPr/>
            </p:nvGrpSpPr>
            <p:grpSpPr>
              <a:xfrm>
                <a:off x="4783771" y="3494700"/>
                <a:ext cx="275000" cy="275000"/>
                <a:chOff x="1607367" y="4342267"/>
                <a:chExt cx="275000" cy="275000"/>
              </a:xfrm>
            </p:grpSpPr>
            <p:sp>
              <p:nvSpPr>
                <p:cNvPr id="112" name="iṣ1idé"/>
                <p:cNvSpPr/>
                <p:nvPr/>
              </p:nvSpPr>
              <p:spPr>
                <a:xfrm>
                  <a:off x="1607367" y="4342267"/>
                  <a:ext cx="275000" cy="275000"/>
                </a:xfrm>
                <a:prstGeom prst="ellipse">
                  <a:avLst/>
                </a:prstGeom>
                <a:solidFill>
                  <a:schemeClr val="bg1"/>
                </a:solidFill>
                <a:ln w="38100" cap="rnd">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sp>
              <p:nvSpPr>
                <p:cNvPr id="113" name="íŝḷiḋê"/>
                <p:cNvSpPr/>
                <p:nvPr/>
              </p:nvSpPr>
              <p:spPr>
                <a:xfrm>
                  <a:off x="1657139" y="4392039"/>
                  <a:ext cx="175456" cy="175456"/>
                </a:xfrm>
                <a:prstGeom prst="ellipse">
                  <a:avLst/>
                </a:prstGeom>
                <a:solidFill>
                  <a:schemeClr val="accent2"/>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grpSp>
          <p:sp>
            <p:nvSpPr>
              <p:cNvPr id="111" name="iśḷíďê"/>
              <p:cNvSpPr txBox="1"/>
              <p:nvPr/>
            </p:nvSpPr>
            <p:spPr bwMode="auto">
              <a:xfrm>
                <a:off x="4548342" y="3104647"/>
                <a:ext cx="745858" cy="3900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t>2015</a:t>
                </a:r>
                <a:endParaRPr lang="en-US" altLang="zh-CN" sz="1600" dirty="0"/>
              </a:p>
            </p:txBody>
          </p:sp>
        </p:grpSp>
        <p:grpSp>
          <p:nvGrpSpPr>
            <p:cNvPr id="90" name="íṡľïḑé"/>
            <p:cNvGrpSpPr/>
            <p:nvPr/>
          </p:nvGrpSpPr>
          <p:grpSpPr>
            <a:xfrm>
              <a:off x="5809882" y="1028004"/>
              <a:ext cx="4752340" cy="3131749"/>
              <a:chOff x="6147878" y="1028004"/>
              <a:chExt cx="4752340" cy="3131749"/>
            </a:xfrm>
          </p:grpSpPr>
          <p:cxnSp>
            <p:nvCxnSpPr>
              <p:cNvPr id="100" name="直接连接符 99"/>
              <p:cNvCxnSpPr>
                <a:stCxn id="104" idx="0"/>
                <a:endCxn id="107" idx="0"/>
              </p:cNvCxnSpPr>
              <p:nvPr/>
            </p:nvCxnSpPr>
            <p:spPr>
              <a:xfrm flipV="1">
                <a:off x="7765023" y="1028004"/>
                <a:ext cx="0" cy="2466696"/>
              </a:xfrm>
              <a:prstGeom prst="line">
                <a:avLst/>
              </a:prstGeom>
            </p:spPr>
            <p:style>
              <a:lnRef idx="1">
                <a:schemeClr val="accent6"/>
              </a:lnRef>
              <a:fillRef idx="0">
                <a:schemeClr val="accent6"/>
              </a:fillRef>
              <a:effectRef idx="0">
                <a:schemeClr val="accent6"/>
              </a:effectRef>
              <a:fontRef idx="minor">
                <a:schemeClr val="tx1"/>
              </a:fontRef>
            </p:style>
          </p:cxnSp>
          <p:grpSp>
            <p:nvGrpSpPr>
              <p:cNvPr id="101" name="îšļídè"/>
              <p:cNvGrpSpPr/>
              <p:nvPr/>
            </p:nvGrpSpPr>
            <p:grpSpPr>
              <a:xfrm>
                <a:off x="6147878" y="1028004"/>
                <a:ext cx="4752340" cy="2178050"/>
                <a:chOff x="6183659" y="1028004"/>
                <a:chExt cx="3902232" cy="2178050"/>
              </a:xfrm>
            </p:grpSpPr>
            <p:sp>
              <p:nvSpPr>
                <p:cNvPr id="106" name="iŝļiḓé"/>
                <p:cNvSpPr/>
                <p:nvPr/>
              </p:nvSpPr>
              <p:spPr bwMode="auto">
                <a:xfrm>
                  <a:off x="6183659" y="1659829"/>
                  <a:ext cx="3902232" cy="1546225"/>
                </a:xfrm>
                <a:prstGeom prst="rect">
                  <a:avLst/>
                </a:prstGeom>
                <a:solidFill>
                  <a:schemeClr val="bg1">
                    <a:lumMod val="95000"/>
                  </a:schemeClr>
                </a:solidFill>
                <a:ln>
                  <a:noFill/>
                </a:ln>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深度学习在隐写分析领域的一个个较大的突破。</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模型主要有三个亮点：</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(1) </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用</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30</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个</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SRM核来初始化</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卷积核</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参数</a:t>
                  </a:r>
                  <a:endPar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(2) </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提出了新的激活函数 </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Threshold linear unit </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TLU</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(3) </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在网络模型中</a:t>
                  </a: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引入选择通道 Selection channels</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 </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7" name="îṥľïde"/>
                <p:cNvSpPr txBox="1"/>
                <p:nvPr/>
              </p:nvSpPr>
              <p:spPr bwMode="auto">
                <a:xfrm>
                  <a:off x="6347904" y="1028004"/>
                  <a:ext cx="2327244" cy="432024"/>
                </a:xfrm>
                <a:prstGeom prst="rect">
                  <a:avLst/>
                </a:prstGeom>
                <a:solidFill>
                  <a:schemeClr val="bg1">
                    <a:lumMod val="95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dirty="0">
                      <a:solidFill>
                        <a:srgbClr val="004EA2"/>
                      </a:solidFill>
                    </a:rPr>
                    <a:t>YeNet</a:t>
                  </a:r>
                  <a:endParaRPr lang="en-US" altLang="zh-CN" sz="1600" b="1" dirty="0">
                    <a:solidFill>
                      <a:srgbClr val="004EA2"/>
                    </a:solidFill>
                  </a:endParaRPr>
                </a:p>
              </p:txBody>
            </p:sp>
          </p:grpSp>
          <p:grpSp>
            <p:nvGrpSpPr>
              <p:cNvPr id="102" name="işliḍé"/>
              <p:cNvGrpSpPr/>
              <p:nvPr/>
            </p:nvGrpSpPr>
            <p:grpSpPr>
              <a:xfrm>
                <a:off x="7627523" y="3494700"/>
                <a:ext cx="275000" cy="275000"/>
                <a:chOff x="1607367" y="4342267"/>
                <a:chExt cx="275000" cy="275000"/>
              </a:xfrm>
            </p:grpSpPr>
            <p:sp>
              <p:nvSpPr>
                <p:cNvPr id="104" name="íṣḷïďê"/>
                <p:cNvSpPr/>
                <p:nvPr/>
              </p:nvSpPr>
              <p:spPr>
                <a:xfrm>
                  <a:off x="1607367" y="4342267"/>
                  <a:ext cx="275000" cy="275000"/>
                </a:xfrm>
                <a:prstGeom prst="ellipse">
                  <a:avLst/>
                </a:prstGeom>
                <a:solidFill>
                  <a:schemeClr val="bg1"/>
                </a:solidFill>
                <a:ln w="38100" cap="rnd">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sp>
              <p:nvSpPr>
                <p:cNvPr id="105" name="îṧḷiḍè"/>
                <p:cNvSpPr/>
                <p:nvPr/>
              </p:nvSpPr>
              <p:spPr>
                <a:xfrm>
                  <a:off x="1657139" y="4392039"/>
                  <a:ext cx="175456" cy="175456"/>
                </a:xfrm>
                <a:prstGeom prst="ellipse">
                  <a:avLst/>
                </a:prstGeom>
                <a:solidFill>
                  <a:schemeClr val="accent3"/>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grpSp>
          <p:sp>
            <p:nvSpPr>
              <p:cNvPr id="103" name="îSlíḍê"/>
              <p:cNvSpPr txBox="1"/>
              <p:nvPr/>
            </p:nvSpPr>
            <p:spPr bwMode="auto">
              <a:xfrm>
                <a:off x="7392094" y="3769700"/>
                <a:ext cx="745858" cy="3900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t>2017</a:t>
                </a:r>
                <a:endParaRPr lang="en-US" altLang="zh-CN" sz="1600" dirty="0"/>
              </a:p>
            </p:txBody>
          </p:sp>
        </p:grpSp>
        <p:grpSp>
          <p:nvGrpSpPr>
            <p:cNvPr id="91" name="îṧḻïḋe"/>
            <p:cNvGrpSpPr/>
            <p:nvPr/>
          </p:nvGrpSpPr>
          <p:grpSpPr>
            <a:xfrm>
              <a:off x="7054198" y="3104647"/>
              <a:ext cx="4858379" cy="3036070"/>
              <a:chOff x="7054198" y="3104647"/>
              <a:chExt cx="4858379" cy="3036070"/>
            </a:xfrm>
          </p:grpSpPr>
          <p:grpSp>
            <p:nvGrpSpPr>
              <p:cNvPr id="93" name="i$ļîďe"/>
              <p:cNvGrpSpPr/>
              <p:nvPr/>
            </p:nvGrpSpPr>
            <p:grpSpPr>
              <a:xfrm>
                <a:off x="7054198" y="4017186"/>
                <a:ext cx="4858379" cy="2123531"/>
                <a:chOff x="7852853" y="4017186"/>
                <a:chExt cx="3989303" cy="2123531"/>
              </a:xfrm>
            </p:grpSpPr>
            <p:sp>
              <p:nvSpPr>
                <p:cNvPr id="98" name="ï$1ïḑè"/>
                <p:cNvSpPr/>
                <p:nvPr/>
              </p:nvSpPr>
              <p:spPr bwMode="auto">
                <a:xfrm>
                  <a:off x="7852853" y="4448947"/>
                  <a:ext cx="3989303" cy="1691770"/>
                </a:xfrm>
                <a:prstGeom prst="rect">
                  <a:avLst/>
                </a:prstGeom>
                <a:solidFill>
                  <a:schemeClr val="bg1">
                    <a:lumMod val="95000"/>
                  </a:schemeClr>
                </a:solidFill>
                <a:ln>
                  <a:noFill/>
                </a:ln>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目前性能较好</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的隐写分析的网络模型。</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在图像的空域和频域都能很好的实现隐写分析</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论文主要亮点是：</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(1) </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实现了网络完全端到端的自主学习，不需要人为干预</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30000"/>
                    </a:lnSpc>
                    <a:defRPr/>
                  </a:pPr>
                  <a:r>
                    <a:rPr lang="en-US" altLang="zh-CN" sz="1400" kern="0" dirty="0">
                      <a:solidFill>
                        <a:schemeClr val="tx1">
                          <a:lumMod val="95000"/>
                          <a:lumOff val="5000"/>
                        </a:schemeClr>
                      </a:solidFill>
                      <a:latin typeface="微软雅黑" panose="020B0503020204020204" pitchFamily="34" charset="-122"/>
                      <a:ea typeface="微软雅黑" panose="020B0503020204020204" pitchFamily="34" charset="-122"/>
                    </a:rPr>
                    <a:t>(2) </a:t>
                  </a:r>
                  <a:r>
                    <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rPr>
                    <a:t>在噪声提取时为减少隐写信号的丢失，取消了池化操作</a:t>
                  </a:r>
                  <a:endParaRPr lang="zh-CN" altLang="en-US" sz="1400"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9" name="íşḻíḑé"/>
                <p:cNvSpPr txBox="1"/>
                <p:nvPr/>
              </p:nvSpPr>
              <p:spPr bwMode="auto">
                <a:xfrm>
                  <a:off x="9191135" y="4017186"/>
                  <a:ext cx="2327244" cy="432024"/>
                </a:xfrm>
                <a:prstGeom prst="rect">
                  <a:avLst/>
                </a:prstGeom>
                <a:solidFill>
                  <a:schemeClr val="bg1">
                    <a:lumMod val="95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dirty="0">
                      <a:solidFill>
                        <a:srgbClr val="004EA2"/>
                      </a:solidFill>
                    </a:rPr>
                    <a:t>SRNet</a:t>
                  </a:r>
                  <a:endParaRPr lang="en-US" altLang="zh-CN" sz="1600" b="1" dirty="0">
                    <a:solidFill>
                      <a:srgbClr val="004EA2"/>
                    </a:solidFill>
                  </a:endParaRPr>
                </a:p>
              </p:txBody>
            </p:sp>
          </p:grpSp>
          <p:grpSp>
            <p:nvGrpSpPr>
              <p:cNvPr id="94" name="îṧ1îḓé"/>
              <p:cNvGrpSpPr/>
              <p:nvPr/>
            </p:nvGrpSpPr>
            <p:grpSpPr>
              <a:xfrm>
                <a:off x="9964281" y="3494700"/>
                <a:ext cx="275000" cy="275000"/>
                <a:chOff x="1607367" y="4342267"/>
                <a:chExt cx="275000" cy="275000"/>
              </a:xfrm>
            </p:grpSpPr>
            <p:sp>
              <p:nvSpPr>
                <p:cNvPr id="96" name="iṩḷîďé"/>
                <p:cNvSpPr/>
                <p:nvPr/>
              </p:nvSpPr>
              <p:spPr>
                <a:xfrm>
                  <a:off x="1607367" y="4342267"/>
                  <a:ext cx="275000" cy="275000"/>
                </a:xfrm>
                <a:prstGeom prst="ellipse">
                  <a:avLst/>
                </a:prstGeom>
                <a:solidFill>
                  <a:schemeClr val="bg1"/>
                </a:solidFill>
                <a:ln w="38100" cap="rnd">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sp>
              <p:nvSpPr>
                <p:cNvPr id="97" name="i$ľïḑe"/>
                <p:cNvSpPr/>
                <p:nvPr/>
              </p:nvSpPr>
              <p:spPr>
                <a:xfrm>
                  <a:off x="1657139" y="4392039"/>
                  <a:ext cx="175456" cy="175456"/>
                </a:xfrm>
                <a:prstGeom prst="ellipse">
                  <a:avLst/>
                </a:prstGeom>
                <a:solidFill>
                  <a:schemeClr val="accent4"/>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grpSp>
          <p:sp>
            <p:nvSpPr>
              <p:cNvPr id="95" name="i$liḑê"/>
              <p:cNvSpPr txBox="1"/>
              <p:nvPr/>
            </p:nvSpPr>
            <p:spPr bwMode="auto">
              <a:xfrm>
                <a:off x="9728852" y="3104647"/>
                <a:ext cx="745858" cy="3900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t>2019</a:t>
                </a:r>
                <a:endParaRPr lang="en-US" altLang="zh-CN" sz="1600" dirty="0"/>
              </a:p>
            </p:txBody>
          </p:sp>
        </p:grpSp>
      </p:grpSp>
      <p:cxnSp>
        <p:nvCxnSpPr>
          <p:cNvPr id="4" name="直接连接符 3"/>
          <p:cNvCxnSpPr/>
          <p:nvPr/>
        </p:nvCxnSpPr>
        <p:spPr>
          <a:xfrm flipH="1">
            <a:off x="10175875" y="4375150"/>
            <a:ext cx="8255" cy="146050"/>
          </a:xfrm>
          <a:prstGeom prst="line">
            <a:avLst/>
          </a:prstGeom>
        </p:spPr>
        <p:style>
          <a:lnRef idx="1">
            <a:schemeClr val="accent1"/>
          </a:lnRef>
          <a:fillRef idx="0">
            <a:schemeClr val="accent1"/>
          </a:fillRef>
          <a:effectRef idx="0">
            <a:schemeClr val="accent1"/>
          </a:effectRef>
          <a:fontRef idx="minor">
            <a:schemeClr val="tx1"/>
          </a:fontRef>
        </p:style>
      </p:cxnSp>
      <p:sp>
        <p:nvSpPr>
          <p:cNvPr id="3" name="椭圆形标注 2"/>
          <p:cNvSpPr/>
          <p:nvPr/>
        </p:nvSpPr>
        <p:spPr>
          <a:xfrm>
            <a:off x="293370" y="5665470"/>
            <a:ext cx="3169920" cy="698500"/>
          </a:xfrm>
          <a:prstGeom prst="wedgeEllipseCallout">
            <a:avLst>
              <a:gd name="adj1" fmla="val 51455"/>
              <a:gd name="adj2" fmla="val -76796"/>
            </a:avLst>
          </a:prstGeom>
          <a:solidFill>
            <a:srgbClr val="004EA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噪声提取 </a:t>
            </a:r>
            <a:r>
              <a:rPr lang="en-US" altLang="zh-CN" sz="1200"/>
              <a:t>+ </a:t>
            </a:r>
            <a:r>
              <a:rPr lang="zh-CN" altLang="en-US" sz="1200"/>
              <a:t>特征学习 </a:t>
            </a:r>
            <a:r>
              <a:rPr lang="en-US" altLang="zh-CN" sz="1200"/>
              <a:t>+ </a:t>
            </a:r>
            <a:r>
              <a:rPr lang="zh-CN" altLang="en-US" sz="1200"/>
              <a:t>分类器</a:t>
            </a:r>
            <a:endParaRPr lang="zh-CN" altLang="en-US" sz="12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Tm="38478">
        <p:fade/>
      </p:transition>
    </mc:Choice>
    <mc:Fallback>
      <p:transition spd="med" advTm="3847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内容及</a:t>
            </a:r>
            <a:r>
              <a:rPr lang="zh-CN" altLang="en-US" sz="1600" b="1" dirty="0">
                <a:solidFill>
                  <a:schemeClr val="bg1"/>
                </a:solidFill>
                <a:latin typeface="微软雅黑" panose="020B0503020204020204" pitchFamily="34" charset="-122"/>
                <a:ea typeface="微软雅黑" panose="020B0503020204020204" pitchFamily="34" charset="-122"/>
              </a:rPr>
              <a:t>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隐写分析</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隐写去除</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演示系统</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6490" y="118033"/>
            <a:ext cx="1967014" cy="522403"/>
          </a:xfrm>
          <a:prstGeom prst="rect">
            <a:avLst/>
          </a:prstGeom>
        </p:spPr>
      </p:pic>
      <p:sp>
        <p:nvSpPr>
          <p:cNvPr id="35" name="TextBox 6"/>
          <p:cNvSpPr txBox="1"/>
          <p:nvPr/>
        </p:nvSpPr>
        <p:spPr>
          <a:xfrm>
            <a:off x="482789" y="1024580"/>
            <a:ext cx="2791944" cy="587375"/>
          </a:xfrm>
          <a:prstGeom prst="rect">
            <a:avLst/>
          </a:prstGeom>
          <a:noFill/>
        </p:spPr>
        <p:txBody>
          <a:bodyPr wrap="square" lIns="0" tIns="48000" rIns="0" bIns="48000" rtlCol="0">
            <a:spAutoFit/>
          </a:bodyPr>
          <a:lstStyle/>
          <a:p>
            <a:pPr algn="ctr"/>
            <a:r>
              <a:rPr lang="en-US" altLang="zh-CN" sz="3200" b="1" dirty="0">
                <a:solidFill>
                  <a:srgbClr val="004EA2"/>
                </a:solidFill>
                <a:latin typeface="微软雅黑" panose="020B0503020204020204" pitchFamily="34" charset="-122"/>
                <a:ea typeface="微软雅黑" panose="020B0503020204020204" pitchFamily="34" charset="-122"/>
              </a:rPr>
              <a:t>1.3 </a:t>
            </a:r>
            <a:r>
              <a:rPr lang="zh-CN" altLang="en-US" sz="3200" b="1" dirty="0">
                <a:solidFill>
                  <a:srgbClr val="004EA2"/>
                </a:solidFill>
                <a:latin typeface="微软雅黑" panose="020B0503020204020204" pitchFamily="34" charset="-122"/>
                <a:ea typeface="微软雅黑" panose="020B0503020204020204" pitchFamily="34" charset="-122"/>
              </a:rPr>
              <a:t>数据准备</a:t>
            </a:r>
            <a:endParaRPr lang="zh-CN" altLang="en-US" sz="3200" b="1" dirty="0">
              <a:solidFill>
                <a:srgbClr val="004EA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73785" y="1952625"/>
            <a:ext cx="2157730" cy="368300"/>
          </a:xfrm>
          <a:prstGeom prst="rect">
            <a:avLst/>
          </a:prstGeom>
          <a:noFill/>
        </p:spPr>
        <p:txBody>
          <a:bodyPr wrap="square" rtlCol="0">
            <a:spAutoFit/>
          </a:bodyPr>
          <a:p>
            <a:r>
              <a:rPr lang="zh-CN" altLang="en-US" b="1"/>
              <a:t>原始图像</a:t>
            </a:r>
            <a:r>
              <a:rPr lang="zh-CN" altLang="en-US" b="1"/>
              <a:t>数据集</a:t>
            </a:r>
            <a:endParaRPr lang="zh-CN" altLang="en-US" b="1"/>
          </a:p>
        </p:txBody>
      </p:sp>
      <p:sp>
        <p:nvSpPr>
          <p:cNvPr id="5" name="文本框 4"/>
          <p:cNvSpPr txBox="1"/>
          <p:nvPr/>
        </p:nvSpPr>
        <p:spPr>
          <a:xfrm>
            <a:off x="1787525" y="2455545"/>
            <a:ext cx="8843010" cy="1219835"/>
          </a:xfrm>
          <a:prstGeom prst="rect">
            <a:avLst/>
          </a:prstGeom>
          <a:noFill/>
        </p:spPr>
        <p:txBody>
          <a:bodyPr wrap="square" rtlCol="0">
            <a:spAutoFit/>
          </a:bodyPr>
          <a:p>
            <a:pPr fontAlgn="auto">
              <a:lnSpc>
                <a:spcPts val="2200"/>
              </a:lnSpc>
            </a:pPr>
            <a:r>
              <a:rPr lang="en-US" altLang="zh-CN" sz="1600"/>
              <a:t>       </a:t>
            </a:r>
            <a:r>
              <a:rPr lang="zh-CN" altLang="en-US" sz="1600"/>
              <a:t>模型训练和测试需要充足的数据作为支撑，本实验采用的数据集为</a:t>
            </a:r>
            <a:r>
              <a:rPr lang="en-US" altLang="zh-CN" sz="1600" b="1"/>
              <a:t>BOSSbase1.01</a:t>
            </a:r>
            <a:r>
              <a:rPr lang="zh-CN" altLang="en-US" sz="1600"/>
              <a:t>及</a:t>
            </a:r>
            <a:r>
              <a:rPr lang="en-US" altLang="zh-CN" sz="1600" b="1"/>
              <a:t>COCO</a:t>
            </a:r>
            <a:r>
              <a:rPr lang="zh-CN" altLang="en-US" sz="1600" b="1"/>
              <a:t>数据集中的部分图片</a:t>
            </a:r>
            <a:r>
              <a:rPr lang="zh-CN" altLang="en-US" sz="1600"/>
              <a:t>，由于网络结构需要，故将图片转换为</a:t>
            </a:r>
            <a:r>
              <a:rPr lang="zh-CN" altLang="en-US" sz="1600" b="1"/>
              <a:t>大小为</a:t>
            </a:r>
            <a:r>
              <a:rPr lang="en-US" altLang="zh-CN" sz="1600" b="1"/>
              <a:t>256 x 256</a:t>
            </a:r>
            <a:r>
              <a:rPr lang="zh-CN" altLang="en-US" sz="1600" b="1"/>
              <a:t>后缀为</a:t>
            </a:r>
            <a:r>
              <a:rPr lang="en-US" altLang="zh-CN" sz="1600" b="1"/>
              <a:t>pgm</a:t>
            </a:r>
            <a:r>
              <a:rPr lang="zh-CN" altLang="en-US" sz="1600" b="1"/>
              <a:t>的单通道灰度图</a:t>
            </a:r>
            <a:r>
              <a:rPr lang="zh-CN" altLang="en-US" sz="1600"/>
              <a:t>，图片数量总计</a:t>
            </a:r>
            <a:r>
              <a:rPr lang="en-US" altLang="zh-CN" sz="1600"/>
              <a:t>20k (2</a:t>
            </a:r>
            <a:r>
              <a:rPr lang="zh-CN" altLang="en-US" sz="1600"/>
              <a:t>万</a:t>
            </a:r>
            <a:r>
              <a:rPr lang="en-US" altLang="zh-CN" sz="1600"/>
              <a:t>)</a:t>
            </a:r>
            <a:r>
              <a:rPr lang="zh-CN" altLang="en-US" sz="1600"/>
              <a:t>张图像。并且按照</a:t>
            </a:r>
            <a:r>
              <a:rPr lang="en-US" altLang="zh-CN" sz="1600">
                <a:latin typeface="Times New Roman" panose="02020603050405020304" charset="0"/>
                <a:cs typeface="Times New Roman" panose="02020603050405020304" charset="0"/>
              </a:rPr>
              <a:t>14 : 1 : 5</a:t>
            </a:r>
            <a:r>
              <a:rPr lang="zh-CN" altLang="en-US" sz="1600"/>
              <a:t>的比例将数据换分为训练集、验证集和测试集，即</a:t>
            </a:r>
            <a:r>
              <a:rPr lang="zh-CN" altLang="en-US" sz="1600" b="1"/>
              <a:t>训练集中</a:t>
            </a:r>
            <a:r>
              <a:rPr lang="en-US" altLang="zh-CN" sz="1600" b="1"/>
              <a:t>14000</a:t>
            </a:r>
            <a:r>
              <a:rPr lang="zh-CN" altLang="en-US" sz="1600" b="1"/>
              <a:t>张图片，验证</a:t>
            </a:r>
            <a:r>
              <a:rPr lang="zh-CN" altLang="en-US" sz="1600" b="1">
                <a:sym typeface="+mn-ea"/>
              </a:rPr>
              <a:t>集中</a:t>
            </a:r>
            <a:r>
              <a:rPr lang="en-US" altLang="zh-CN" sz="1600" b="1">
                <a:sym typeface="+mn-ea"/>
              </a:rPr>
              <a:t>1000</a:t>
            </a:r>
            <a:r>
              <a:rPr lang="zh-CN" altLang="en-US" sz="1600" b="1">
                <a:sym typeface="+mn-ea"/>
              </a:rPr>
              <a:t>张图片，测试集中</a:t>
            </a:r>
            <a:r>
              <a:rPr lang="en-US" altLang="zh-CN" sz="1600" b="1">
                <a:sym typeface="+mn-ea"/>
              </a:rPr>
              <a:t>5000</a:t>
            </a:r>
            <a:r>
              <a:rPr lang="zh-CN" altLang="en-US" sz="1600" b="1">
                <a:sym typeface="+mn-ea"/>
              </a:rPr>
              <a:t>张图片</a:t>
            </a:r>
            <a:r>
              <a:rPr lang="zh-CN" altLang="en-US" sz="1600"/>
              <a:t>。</a:t>
            </a:r>
            <a:endParaRPr lang="zh-CN" altLang="en-US" sz="1600"/>
          </a:p>
        </p:txBody>
      </p:sp>
      <p:sp>
        <p:nvSpPr>
          <p:cNvPr id="7" name="文本框 6"/>
          <p:cNvSpPr txBox="1"/>
          <p:nvPr/>
        </p:nvSpPr>
        <p:spPr>
          <a:xfrm>
            <a:off x="1073785" y="3929380"/>
            <a:ext cx="2157730" cy="368300"/>
          </a:xfrm>
          <a:prstGeom prst="rect">
            <a:avLst/>
          </a:prstGeom>
          <a:noFill/>
        </p:spPr>
        <p:txBody>
          <a:bodyPr wrap="square" rtlCol="0">
            <a:spAutoFit/>
          </a:bodyPr>
          <a:p>
            <a:r>
              <a:rPr lang="zh-CN" altLang="en-US" b="1"/>
              <a:t>含密图像</a:t>
            </a:r>
            <a:r>
              <a:rPr lang="zh-CN" altLang="en-US" b="1"/>
              <a:t>数据集</a:t>
            </a:r>
            <a:endParaRPr lang="zh-CN" altLang="en-US" b="1"/>
          </a:p>
        </p:txBody>
      </p:sp>
      <p:sp>
        <p:nvSpPr>
          <p:cNvPr id="8" name="文本框 7"/>
          <p:cNvSpPr txBox="1"/>
          <p:nvPr/>
        </p:nvSpPr>
        <p:spPr>
          <a:xfrm>
            <a:off x="1787525" y="4445000"/>
            <a:ext cx="9025890" cy="937260"/>
          </a:xfrm>
          <a:prstGeom prst="rect">
            <a:avLst/>
          </a:prstGeom>
          <a:noFill/>
        </p:spPr>
        <p:txBody>
          <a:bodyPr wrap="square" rtlCol="0">
            <a:spAutoFit/>
          </a:bodyPr>
          <a:p>
            <a:pPr fontAlgn="auto">
              <a:lnSpc>
                <a:spcPts val="2200"/>
              </a:lnSpc>
            </a:pPr>
            <a:r>
              <a:rPr lang="en-US" altLang="zh-CN" sz="1600"/>
              <a:t>       </a:t>
            </a:r>
            <a:r>
              <a:rPr lang="zh-CN" altLang="en-US" sz="1600"/>
              <a:t>原始图像就绪后，需要用隐写术向原始图像中嵌入秘密信息，本文采用 </a:t>
            </a:r>
            <a:r>
              <a:rPr lang="zh-CN" altLang="en-US" sz="1600" b="1">
                <a:sym typeface="+mn-ea"/>
              </a:rPr>
              <a:t>HUGO、S-UNIWARD、WOW三种图像空域隐写算法</a:t>
            </a:r>
            <a:r>
              <a:rPr lang="zh-CN" altLang="en-US" sz="1600">
                <a:sym typeface="+mn-ea"/>
              </a:rPr>
              <a:t>，并且每种隐写术按照 </a:t>
            </a:r>
            <a:r>
              <a:rPr lang="en-US" altLang="zh-CN" sz="1600" b="1">
                <a:sym typeface="+mn-ea"/>
              </a:rPr>
              <a:t>0.4bpp(bit per pixel)</a:t>
            </a:r>
            <a:r>
              <a:rPr lang="zh-CN" altLang="en-US" sz="1600" b="1">
                <a:sym typeface="+mn-ea"/>
              </a:rPr>
              <a:t>、</a:t>
            </a:r>
            <a:r>
              <a:rPr lang="en-US" altLang="zh-CN" sz="1600" b="1">
                <a:sym typeface="+mn-ea"/>
              </a:rPr>
              <a:t>0.7bpp</a:t>
            </a:r>
            <a:r>
              <a:rPr lang="zh-CN" altLang="en-US" sz="1600" b="1">
                <a:sym typeface="+mn-ea"/>
              </a:rPr>
              <a:t>、</a:t>
            </a:r>
            <a:r>
              <a:rPr lang="en-US" altLang="zh-CN" sz="1600" b="1">
                <a:sym typeface="+mn-ea"/>
              </a:rPr>
              <a:t>1.0bpp</a:t>
            </a:r>
            <a:r>
              <a:rPr lang="zh-CN" altLang="en-US" sz="1600" b="1">
                <a:sym typeface="+mn-ea"/>
              </a:rPr>
              <a:t>三种不同嵌入率</a:t>
            </a:r>
            <a:r>
              <a:rPr lang="zh-CN" altLang="en-US" sz="1600">
                <a:sym typeface="+mn-ea"/>
              </a:rPr>
              <a:t>进行嵌入操作，生成含密图像。故含密图像共</a:t>
            </a:r>
            <a:r>
              <a:rPr lang="en-US" altLang="zh-CN" sz="1600">
                <a:sym typeface="+mn-ea"/>
              </a:rPr>
              <a:t>9</a:t>
            </a:r>
            <a:r>
              <a:rPr lang="zh-CN" altLang="en-US" sz="1600">
                <a:sym typeface="+mn-ea"/>
              </a:rPr>
              <a:t>个数据集。</a:t>
            </a:r>
            <a:endParaRPr lang="zh-CN" altLang="en-US" sz="16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56466">
        <p:fade/>
      </p:transition>
    </mc:Choice>
    <mc:Fallback>
      <p:transition spd="med" advTm="56466">
        <p:fade/>
      </p:transition>
    </mc:Fallback>
  </mc:AlternateContent>
  <p:timing>
    <p:tnLst>
      <p:par>
        <p:cTn id="1" dur="indefinite" restart="never" nodeType="tmRoot"/>
      </p:par>
    </p:tnLst>
  </p:timing>
</p:sld>
</file>

<file path=ppt/tags/tag1.xml><?xml version="1.0" encoding="utf-8"?>
<p:tagLst xmlns:p="http://schemas.openxmlformats.org/presentationml/2006/main">
  <p:tag name="MH" val="20151121191650"/>
  <p:tag name="MH_LIBRARY" val="GRAPHIC"/>
  <p:tag name="MH_TYPE" val="Other"/>
  <p:tag name="MH_ORDER" val="8"/>
</p:tagLst>
</file>

<file path=ppt/tags/tag2.xml><?xml version="1.0" encoding="utf-8"?>
<p:tagLst xmlns:p="http://schemas.openxmlformats.org/presentationml/2006/main">
  <p:tag name="MH" val="20151121191650"/>
  <p:tag name="MH_LIBRARY" val="GRAPHIC"/>
  <p:tag name="MH_TYPE" val="Other"/>
  <p:tag name="MH_ORDER" val="8"/>
</p:tagLst>
</file>

<file path=ppt/tags/tag3.xml><?xml version="1.0" encoding="utf-8"?>
<p:tagLst xmlns:p="http://schemas.openxmlformats.org/presentationml/2006/main">
  <p:tag name="ISLIDE.DIAGRAM" val="259610"/>
</p:tagLst>
</file>

<file path=ppt/tags/tag4.xml><?xml version="1.0" encoding="utf-8"?>
<p:tagLst xmlns:p="http://schemas.openxmlformats.org/presentationml/2006/main">
  <p:tag name="TIMING" val="|20.12"/>
</p:tagLst>
</file>

<file path=ppt/tags/tag5.xml><?xml version="1.0" encoding="utf-8"?>
<p:tagLst xmlns:p="http://schemas.openxmlformats.org/presentationml/2006/main">
  <p:tag name="KSO_WM_UNIT_PLACING_PICTURE_USER_VIEWPORT" val="{&quot;height&quot;:8808,&quot;width&quot;:9732}"/>
</p:tagLst>
</file>

<file path=ppt/tags/tag6.xml><?xml version="1.0" encoding="utf-8"?>
<p:tagLst xmlns:p="http://schemas.openxmlformats.org/presentationml/2006/main">
  <p:tag name="KSO_WM_UNIT_TABLE_BEAUTIFY" val="smartTable{1862bbb4-205e-4eaf-b4d7-73e24988ab86}"/>
  <p:tag name="TABLE_ENDDRAG_ORIGIN_RECT" val="573*113"/>
  <p:tag name="TABLE_ENDDRAG_RECT" val="266*246*573*113"/>
</p:tagLst>
</file>

<file path=ppt/tags/tag7.xml><?xml version="1.0" encoding="utf-8"?>
<p:tagLst xmlns:p="http://schemas.openxmlformats.org/presentationml/2006/main">
  <p:tag name="MH" val="20151121191650"/>
  <p:tag name="MH_LIBRARY" val="GRAPHIC"/>
  <p:tag name="MH_TYPE" val="Other"/>
  <p:tag name="MH_ORDER" val="8"/>
</p:tagLst>
</file>

<file path=ppt/tags/tag8.xml><?xml version="1.0" encoding="utf-8"?>
<p:tagLst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6173</Words>
  <Application>WPS 演示</Application>
  <PresentationFormat>宽屏</PresentationFormat>
  <Paragraphs>719</Paragraphs>
  <Slides>38</Slides>
  <Notes>28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9" baseType="lpstr">
      <vt:lpstr>Arial</vt:lpstr>
      <vt:lpstr>宋体</vt:lpstr>
      <vt:lpstr>Wingdings</vt:lpstr>
      <vt:lpstr>微软雅黑</vt:lpstr>
      <vt:lpstr>Impact MT Std</vt:lpstr>
      <vt:lpstr>Times New Roman</vt:lpstr>
      <vt:lpstr>等线</vt:lpstr>
      <vt:lpstr>Arial Unicode MS</vt:lpstr>
      <vt:lpstr>等线 Light</vt:lpstr>
      <vt:lpstr>Office 主题​​</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情缘素材：https://haosc.taobao.com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宋星宇</dc:creator>
  <cp:lastModifiedBy>小智</cp:lastModifiedBy>
  <cp:revision>135</cp:revision>
  <dcterms:created xsi:type="dcterms:W3CDTF">2016-11-24T09:20:00Z</dcterms:created>
  <dcterms:modified xsi:type="dcterms:W3CDTF">2021-06-17T04:47:28Z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